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1"/>
  </p:notesMasterIdLst>
  <p:sldIdLst>
    <p:sldId id="257" r:id="rId2"/>
    <p:sldId id="258" r:id="rId3"/>
    <p:sldId id="279" r:id="rId4"/>
    <p:sldId id="282" r:id="rId5"/>
    <p:sldId id="280" r:id="rId6"/>
    <p:sldId id="284" r:id="rId7"/>
    <p:sldId id="285" r:id="rId8"/>
    <p:sldId id="308" r:id="rId9"/>
    <p:sldId id="310" r:id="rId10"/>
    <p:sldId id="288" r:id="rId11"/>
    <p:sldId id="292" r:id="rId12"/>
    <p:sldId id="286" r:id="rId13"/>
    <p:sldId id="287" r:id="rId14"/>
    <p:sldId id="289" r:id="rId15"/>
    <p:sldId id="291" r:id="rId16"/>
    <p:sldId id="294" r:id="rId17"/>
    <p:sldId id="307" r:id="rId18"/>
    <p:sldId id="295" r:id="rId19"/>
    <p:sldId id="297" r:id="rId20"/>
    <p:sldId id="313" r:id="rId21"/>
    <p:sldId id="298" r:id="rId22"/>
    <p:sldId id="311" r:id="rId23"/>
    <p:sldId id="300" r:id="rId24"/>
    <p:sldId id="302" r:id="rId25"/>
    <p:sldId id="304" r:id="rId26"/>
    <p:sldId id="303" r:id="rId27"/>
    <p:sldId id="305" r:id="rId28"/>
    <p:sldId id="306" r:id="rId29"/>
    <p:sldId id="275" r:id="rId30"/>
  </p:sldIdLst>
  <p:sldSz cx="12192000" cy="6858000"/>
  <p:notesSz cx="6858000" cy="9144000"/>
  <p:embeddedFontLst>
    <p:embeddedFont>
      <p:font typeface="Abril Fatface" panose="02000503000000020003" pitchFamily="2" charset="77"/>
      <p:regular r:id="rId32"/>
    </p:embeddedFont>
    <p:embeddedFont>
      <p:font typeface="Lancelot" panose="02000000000000000000" pitchFamily="2" charset="77"/>
      <p:regular r:id="rId33"/>
    </p:embeddedFont>
    <p:embeddedFont>
      <p:font typeface="Poiret One" pitchFamily="2" charset="77"/>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D0EE"/>
    <a:srgbClr val="FCBCE5"/>
    <a:srgbClr val="FFC726"/>
    <a:srgbClr val="FFC809"/>
    <a:srgbClr val="0077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72"/>
  </p:normalViewPr>
  <p:slideViewPr>
    <p:cSldViewPr snapToGrid="0">
      <p:cViewPr varScale="1">
        <p:scale>
          <a:sx n="120" d="100"/>
          <a:sy n="120" d="100"/>
        </p:scale>
        <p:origin x="496"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project aims to explore the textual essence of Batman movies, focusing on the themes of darkness and the complexity of relationships between heroes and villains. Using Natural Language Processing (NLP) techniques and sentiment analysis, the project will discern which version of Batman resonates as the darkest and which exhibits the most intricate dynamics between hero and villain. Additionally, it will analyze movie reviews to determine the most popular Batman movie. The ultimate goal is to shed light on the power dynamics within the Batman universe and provide recommendations for future movie productions.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{'Batman': 16, 'The Dark Knight': 17}</a:t>
            </a:r>
          </a:p>
          <a:p>
            <a:pPr marL="0" lvl="0" indent="0" algn="l" rtl="0">
              <a:spcBef>
                <a:spcPts val="0"/>
              </a:spcBef>
              <a:spcAft>
                <a:spcPts val="0"/>
              </a:spcAft>
              <a:buNone/>
            </a:pPr>
            <a:r>
              <a:rPr lang="en-US" dirty="0"/>
              <a:t>{'Batman': 310, 'The Dark Knight': 267}</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Reviews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{'Batman': 13, 'The Dark Knight': 143}</a:t>
            </a:r>
          </a:p>
          <a:p>
            <a:pPr marL="0" lvl="0" indent="0" algn="l" rtl="0">
              <a:spcBef>
                <a:spcPts val="0"/>
              </a:spcBef>
              <a:spcAft>
                <a:spcPts val="0"/>
              </a:spcAft>
              <a:buNone/>
            </a:pPr>
            <a:r>
              <a:rPr lang="en-US" dirty="0"/>
              <a:t>{'Batman': 51, 'The Dark Knight': 340}</a:t>
            </a:r>
            <a:endParaRPr dirty="0"/>
          </a:p>
        </p:txBody>
      </p:sp>
    </p:spTree>
    <p:extLst>
      <p:ext uri="{BB962C8B-B14F-4D97-AF65-F5344CB8AC3E}">
        <p14:creationId xmlns:p14="http://schemas.microsoft.com/office/powerpoint/2010/main" val="3714896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1"/>
        <p:cNvGrpSpPr/>
        <p:nvPr/>
      </p:nvGrpSpPr>
      <p:grpSpPr>
        <a:xfrm>
          <a:off x="0" y="0"/>
          <a:ext cx="0" cy="0"/>
          <a:chOff x="0" y="0"/>
          <a:chExt cx="0" cy="0"/>
        </a:xfrm>
      </p:grpSpPr>
      <p:grpSp>
        <p:nvGrpSpPr>
          <p:cNvPr id="12" name="Google Shape;12;p2"/>
          <p:cNvGrpSpPr/>
          <p:nvPr/>
        </p:nvGrpSpPr>
        <p:grpSpPr>
          <a:xfrm>
            <a:off x="286743" y="241601"/>
            <a:ext cx="11618514" cy="6374798"/>
            <a:chOff x="286743" y="241601"/>
            <a:chExt cx="11618514" cy="6374798"/>
          </a:xfrm>
        </p:grpSpPr>
        <p:sp>
          <p:nvSpPr>
            <p:cNvPr id="13" name="Google Shape;13;p2"/>
            <p:cNvSpPr/>
            <p:nvPr/>
          </p:nvSpPr>
          <p:spPr>
            <a:xfrm>
              <a:off x="286744" y="241601"/>
              <a:ext cx="11618513" cy="6374798"/>
            </a:xfrm>
            <a:custGeom>
              <a:avLst/>
              <a:gdLst/>
              <a:ahLst/>
              <a:cxnLst/>
              <a:rect l="l" t="t" r="r" b="b"/>
              <a:pathLst>
                <a:path w="11618513" h="6374798" extrusionOk="0">
                  <a:moveTo>
                    <a:pt x="710175" y="0"/>
                  </a:moveTo>
                  <a:lnTo>
                    <a:pt x="10908950" y="0"/>
                  </a:lnTo>
                  <a:lnTo>
                    <a:pt x="10908079" y="8644"/>
                  </a:lnTo>
                  <a:cubicBezTo>
                    <a:pt x="10908079" y="399969"/>
                    <a:pt x="11225310" y="717200"/>
                    <a:pt x="11616635" y="717200"/>
                  </a:cubicBezTo>
                  <a:lnTo>
                    <a:pt x="11618513" y="717011"/>
                  </a:lnTo>
                  <a:lnTo>
                    <a:pt x="11618513" y="5658791"/>
                  </a:lnTo>
                  <a:lnTo>
                    <a:pt x="11613023" y="5658237"/>
                  </a:lnTo>
                  <a:cubicBezTo>
                    <a:pt x="11221698" y="5658237"/>
                    <a:pt x="10904467" y="5975468"/>
                    <a:pt x="10904467" y="6366793"/>
                  </a:cubicBezTo>
                  <a:lnTo>
                    <a:pt x="10905274" y="6374798"/>
                  </a:lnTo>
                  <a:lnTo>
                    <a:pt x="704885" y="6374798"/>
                  </a:lnTo>
                  <a:lnTo>
                    <a:pt x="706674" y="6357052"/>
                  </a:lnTo>
                  <a:cubicBezTo>
                    <a:pt x="706674" y="6014643"/>
                    <a:pt x="463794" y="5728962"/>
                    <a:pt x="140917" y="5662892"/>
                  </a:cubicBezTo>
                  <a:lnTo>
                    <a:pt x="0" y="5648686"/>
                  </a:lnTo>
                  <a:lnTo>
                    <a:pt x="0" y="707285"/>
                  </a:lnTo>
                  <a:lnTo>
                    <a:pt x="1729" y="707459"/>
                  </a:lnTo>
                  <a:cubicBezTo>
                    <a:pt x="344139" y="707459"/>
                    <a:pt x="629820" y="464579"/>
                    <a:pt x="695890" y="141702"/>
                  </a:cubicBezTo>
                  <a:close/>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14" name="Google Shape;14;p2"/>
            <p:cNvSpPr/>
            <p:nvPr/>
          </p:nvSpPr>
          <p:spPr>
            <a:xfrm rot="5400000">
              <a:off x="286743" y="2416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15" name="Google Shape;15;p2"/>
            <p:cNvSpPr/>
            <p:nvPr/>
          </p:nvSpPr>
          <p:spPr>
            <a:xfrm rot="-5400000" flipH="1">
              <a:off x="11318756" y="2416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nvGrpSpPr>
            <p:cNvPr id="16" name="Google Shape;16;p2"/>
            <p:cNvGrpSpPr/>
            <p:nvPr/>
          </p:nvGrpSpPr>
          <p:grpSpPr>
            <a:xfrm rot="10800000" flipH="1">
              <a:off x="286743" y="6029899"/>
              <a:ext cx="11618513" cy="586500"/>
              <a:chOff x="439143" y="394001"/>
              <a:chExt cx="11618513" cy="586500"/>
            </a:xfrm>
          </p:grpSpPr>
          <p:sp>
            <p:nvSpPr>
              <p:cNvPr id="17" name="Google Shape;17;p2"/>
              <p:cNvSpPr/>
              <p:nvPr/>
            </p:nvSpPr>
            <p:spPr>
              <a:xfrm rot="5400000">
                <a:off x="439143" y="3940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18" name="Google Shape;18;p2"/>
              <p:cNvSpPr/>
              <p:nvPr/>
            </p:nvSpPr>
            <p:spPr>
              <a:xfrm rot="-5400000" flipH="1">
                <a:off x="11471156" y="3940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grpSp>
      <p:sp>
        <p:nvSpPr>
          <p:cNvPr id="19" name="Google Shape;19;p2"/>
          <p:cNvSpPr txBox="1">
            <a:spLocks noGrp="1"/>
          </p:cNvSpPr>
          <p:nvPr>
            <p:ph type="subTitle" idx="1"/>
          </p:nvPr>
        </p:nvSpPr>
        <p:spPr>
          <a:xfrm>
            <a:off x="733350" y="5212900"/>
            <a:ext cx="10725300" cy="586500"/>
          </a:xfrm>
          <a:prstGeom prst="rect">
            <a:avLst/>
          </a:prstGeom>
        </p:spPr>
        <p:txBody>
          <a:bodyPr spcFirstLastPara="1" wrap="square" lIns="121900" tIns="121900" rIns="121900" bIns="121900" anchor="ctr" anchorCtr="0">
            <a:noAutofit/>
          </a:bodyPr>
          <a:lstStyle>
            <a:lvl1pPr lvl="0" algn="ctr">
              <a:lnSpc>
                <a:spcPct val="100000"/>
              </a:lnSpc>
              <a:spcBef>
                <a:spcPts val="0"/>
              </a:spcBef>
              <a:spcAft>
                <a:spcPts val="0"/>
              </a:spcAft>
              <a:buSzPts val="2000"/>
              <a:buNone/>
              <a:defRPr/>
            </a:lvl1pPr>
            <a:lvl2pPr lvl="1">
              <a:spcBef>
                <a:spcPts val="0"/>
              </a:spcBef>
              <a:spcAft>
                <a:spcPts val="0"/>
              </a:spcAft>
              <a:buSzPts val="2000"/>
              <a:buNone/>
              <a:defRPr/>
            </a:lvl2pPr>
            <a:lvl3pPr lvl="2">
              <a:spcBef>
                <a:spcPts val="2100"/>
              </a:spcBef>
              <a:spcAft>
                <a:spcPts val="0"/>
              </a:spcAft>
              <a:buSzPts val="2000"/>
              <a:buNone/>
              <a:defRPr/>
            </a:lvl3pPr>
            <a:lvl4pPr lvl="3">
              <a:spcBef>
                <a:spcPts val="2100"/>
              </a:spcBef>
              <a:spcAft>
                <a:spcPts val="0"/>
              </a:spcAft>
              <a:buSzPts val="2000"/>
              <a:buNone/>
              <a:defRPr/>
            </a:lvl4pPr>
            <a:lvl5pPr lvl="4">
              <a:spcBef>
                <a:spcPts val="2100"/>
              </a:spcBef>
              <a:spcAft>
                <a:spcPts val="0"/>
              </a:spcAft>
              <a:buSzPts val="2000"/>
              <a:buNone/>
              <a:defRPr/>
            </a:lvl5pPr>
            <a:lvl6pPr lvl="5">
              <a:spcBef>
                <a:spcPts val="2100"/>
              </a:spcBef>
              <a:spcAft>
                <a:spcPts val="0"/>
              </a:spcAft>
              <a:buSzPts val="2000"/>
              <a:buNone/>
              <a:defRPr/>
            </a:lvl6pPr>
            <a:lvl7pPr lvl="6">
              <a:spcBef>
                <a:spcPts val="2100"/>
              </a:spcBef>
              <a:spcAft>
                <a:spcPts val="0"/>
              </a:spcAft>
              <a:buSzPts val="2000"/>
              <a:buNone/>
              <a:defRPr/>
            </a:lvl7pPr>
            <a:lvl8pPr lvl="7">
              <a:spcBef>
                <a:spcPts val="2100"/>
              </a:spcBef>
              <a:spcAft>
                <a:spcPts val="0"/>
              </a:spcAft>
              <a:buSzPts val="2000"/>
              <a:buNone/>
              <a:defRPr/>
            </a:lvl8pPr>
            <a:lvl9pPr lvl="8">
              <a:spcBef>
                <a:spcPts val="2100"/>
              </a:spcBef>
              <a:spcAft>
                <a:spcPts val="2100"/>
              </a:spcAft>
              <a:buSzPts val="2000"/>
              <a:buNone/>
              <a:defRPr/>
            </a:lvl9pPr>
          </a:lstStyle>
          <a:p>
            <a:endParaRPr/>
          </a:p>
        </p:txBody>
      </p:sp>
      <p:sp>
        <p:nvSpPr>
          <p:cNvPr id="20" name="Google Shape;20;p2"/>
          <p:cNvSpPr txBox="1">
            <a:spLocks noGrp="1"/>
          </p:cNvSpPr>
          <p:nvPr>
            <p:ph type="title"/>
          </p:nvPr>
        </p:nvSpPr>
        <p:spPr>
          <a:xfrm>
            <a:off x="1411500" y="2165550"/>
            <a:ext cx="9369000" cy="2526900"/>
          </a:xfrm>
          <a:prstGeom prst="rect">
            <a:avLst/>
          </a:prstGeom>
        </p:spPr>
        <p:txBody>
          <a:bodyPr spcFirstLastPara="1" wrap="square" lIns="121900" tIns="121900" rIns="121900" bIns="121900" anchor="ctr" anchorCtr="0">
            <a:noAutofit/>
          </a:bodyPr>
          <a:lstStyle>
            <a:lvl1pPr marL="0" marR="0" lvl="0" indent="0" algn="ctr" rtl="0">
              <a:lnSpc>
                <a:spcPct val="80000"/>
              </a:lnSpc>
              <a:spcBef>
                <a:spcPts val="0"/>
              </a:spcBef>
              <a:spcAft>
                <a:spcPts val="0"/>
              </a:spcAft>
              <a:buClr>
                <a:schemeClr val="dk1"/>
              </a:buClr>
              <a:buSzPts val="9000"/>
              <a:buFont typeface="Aldrich"/>
              <a:buNone/>
              <a:defRPr sz="9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21" name="Google Shape;21;p2"/>
          <p:cNvSpPr/>
          <p:nvPr/>
        </p:nvSpPr>
        <p:spPr>
          <a:xfrm>
            <a:off x="542850" y="445200"/>
            <a:ext cx="11106300" cy="59676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3 Just title">
  <p:cSld name="CUSTOM_22">
    <p:spTree>
      <p:nvGrpSpPr>
        <p:cNvPr id="1" name="Shape 273"/>
        <p:cNvGrpSpPr/>
        <p:nvPr/>
      </p:nvGrpSpPr>
      <p:grpSpPr>
        <a:xfrm>
          <a:off x="0" y="0"/>
          <a:ext cx="0" cy="0"/>
          <a:chOff x="0" y="0"/>
          <a:chExt cx="0" cy="0"/>
        </a:xfrm>
      </p:grpSpPr>
      <p:sp>
        <p:nvSpPr>
          <p:cNvPr id="274" name="Google Shape;274;p16"/>
          <p:cNvSpPr txBox="1">
            <a:spLocks noGrp="1"/>
          </p:cNvSpPr>
          <p:nvPr>
            <p:ph type="title"/>
          </p:nvPr>
        </p:nvSpPr>
        <p:spPr>
          <a:xfrm>
            <a:off x="415650" y="421101"/>
            <a:ext cx="11360700" cy="991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
        <p:nvSpPr>
          <p:cNvPr id="275" name="Google Shape;275;p16"/>
          <p:cNvSpPr/>
          <p:nvPr/>
        </p:nvSpPr>
        <p:spPr>
          <a:xfrm>
            <a:off x="286744" y="241601"/>
            <a:ext cx="11618513" cy="6374798"/>
          </a:xfrm>
          <a:custGeom>
            <a:avLst/>
            <a:gdLst/>
            <a:ahLst/>
            <a:cxnLst/>
            <a:rect l="l" t="t" r="r" b="b"/>
            <a:pathLst>
              <a:path w="11618513" h="6374798" extrusionOk="0">
                <a:moveTo>
                  <a:pt x="710175" y="0"/>
                </a:moveTo>
                <a:lnTo>
                  <a:pt x="10908950" y="0"/>
                </a:lnTo>
                <a:lnTo>
                  <a:pt x="10908079" y="8644"/>
                </a:lnTo>
                <a:cubicBezTo>
                  <a:pt x="10908079" y="399969"/>
                  <a:pt x="11225310" y="717200"/>
                  <a:pt x="11616635" y="717200"/>
                </a:cubicBezTo>
                <a:lnTo>
                  <a:pt x="11618513" y="717011"/>
                </a:lnTo>
                <a:lnTo>
                  <a:pt x="11618513" y="5658791"/>
                </a:lnTo>
                <a:lnTo>
                  <a:pt x="11613023" y="5658237"/>
                </a:lnTo>
                <a:cubicBezTo>
                  <a:pt x="11221698" y="5658237"/>
                  <a:pt x="10904467" y="5975468"/>
                  <a:pt x="10904467" y="6366793"/>
                </a:cubicBezTo>
                <a:lnTo>
                  <a:pt x="10905274" y="6374798"/>
                </a:lnTo>
                <a:lnTo>
                  <a:pt x="704885" y="6374798"/>
                </a:lnTo>
                <a:lnTo>
                  <a:pt x="706674" y="6357052"/>
                </a:lnTo>
                <a:cubicBezTo>
                  <a:pt x="706674" y="6014643"/>
                  <a:pt x="463794" y="5728962"/>
                  <a:pt x="140917" y="5662892"/>
                </a:cubicBezTo>
                <a:lnTo>
                  <a:pt x="0" y="5648686"/>
                </a:lnTo>
                <a:lnTo>
                  <a:pt x="0" y="707285"/>
                </a:lnTo>
                <a:lnTo>
                  <a:pt x="1729" y="707459"/>
                </a:lnTo>
                <a:cubicBezTo>
                  <a:pt x="344139" y="707459"/>
                  <a:pt x="629820" y="464579"/>
                  <a:pt x="695890" y="141702"/>
                </a:cubicBezTo>
                <a:close/>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untdown">
  <p:cSld name="CUSTOM_25">
    <p:spTree>
      <p:nvGrpSpPr>
        <p:cNvPr id="1" name="Shape 22"/>
        <p:cNvGrpSpPr/>
        <p:nvPr/>
      </p:nvGrpSpPr>
      <p:grpSpPr>
        <a:xfrm>
          <a:off x="0" y="0"/>
          <a:ext cx="0" cy="0"/>
          <a:chOff x="0" y="0"/>
          <a:chExt cx="0" cy="0"/>
        </a:xfrm>
      </p:grpSpPr>
      <p:pic>
        <p:nvPicPr>
          <p:cNvPr id="23" name="Google Shape;23;p3"/>
          <p:cNvPicPr preferRelativeResize="0"/>
          <p:nvPr/>
        </p:nvPicPr>
        <p:blipFill rotWithShape="1">
          <a:blip r:embed="rId2">
            <a:alphaModFix/>
          </a:blip>
          <a:srcRect/>
          <a:stretch/>
        </p:blipFill>
        <p:spPr>
          <a:xfrm>
            <a:off x="-3" y="2"/>
            <a:ext cx="12192000" cy="6868134"/>
          </a:xfrm>
          <a:prstGeom prst="rect">
            <a:avLst/>
          </a:prstGeom>
          <a:noFill/>
          <a:ln>
            <a:noFill/>
          </a:ln>
        </p:spPr>
      </p:pic>
      <p:sp>
        <p:nvSpPr>
          <p:cNvPr id="24" name="Google Shape;24;p3"/>
          <p:cNvSpPr/>
          <p:nvPr/>
        </p:nvSpPr>
        <p:spPr>
          <a:xfrm>
            <a:off x="0" y="-1"/>
            <a:ext cx="12192000" cy="6857999"/>
          </a:xfrm>
          <a:custGeom>
            <a:avLst/>
            <a:gdLst/>
            <a:ahLst/>
            <a:cxnLst/>
            <a:rect l="l" t="t" r="r" b="b"/>
            <a:pathLst>
              <a:path w="12192000" h="6857999" extrusionOk="0">
                <a:moveTo>
                  <a:pt x="1632040" y="252485"/>
                </a:moveTo>
                <a:cubicBezTo>
                  <a:pt x="1363836" y="252485"/>
                  <a:pt x="1146414" y="469907"/>
                  <a:pt x="1146414" y="738111"/>
                </a:cubicBezTo>
                <a:lnTo>
                  <a:pt x="1146414" y="6119892"/>
                </a:lnTo>
                <a:cubicBezTo>
                  <a:pt x="1146414" y="6388096"/>
                  <a:pt x="1363836" y="6605518"/>
                  <a:pt x="1632040" y="6605518"/>
                </a:cubicBezTo>
                <a:lnTo>
                  <a:pt x="10559961" y="6605518"/>
                </a:lnTo>
                <a:cubicBezTo>
                  <a:pt x="10828165" y="6605518"/>
                  <a:pt x="11045587" y="6388096"/>
                  <a:pt x="11045587" y="6119892"/>
                </a:cubicBezTo>
                <a:lnTo>
                  <a:pt x="11045587" y="738111"/>
                </a:lnTo>
                <a:cubicBezTo>
                  <a:pt x="11045587" y="469907"/>
                  <a:pt x="10828165" y="252485"/>
                  <a:pt x="10559961" y="252485"/>
                </a:cubicBezTo>
                <a:close/>
                <a:moveTo>
                  <a:pt x="0" y="0"/>
                </a:moveTo>
                <a:lnTo>
                  <a:pt x="12192000" y="0"/>
                </a:lnTo>
                <a:lnTo>
                  <a:pt x="12192000" y="6857999"/>
                </a:lnTo>
                <a:lnTo>
                  <a:pt x="0" y="6857999"/>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nvGrpSpPr>
          <p:cNvPr id="25" name="Google Shape;25;p3"/>
          <p:cNvGrpSpPr/>
          <p:nvPr/>
        </p:nvGrpSpPr>
        <p:grpSpPr>
          <a:xfrm>
            <a:off x="321064" y="83450"/>
            <a:ext cx="511208" cy="6631459"/>
            <a:chOff x="244866" y="83442"/>
            <a:chExt cx="416700" cy="6631459"/>
          </a:xfrm>
        </p:grpSpPr>
        <p:sp>
          <p:nvSpPr>
            <p:cNvPr id="26" name="Google Shape;26;p3"/>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 name="Google Shape;27;p3"/>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 name="Google Shape;28;p3"/>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 name="Google Shape;29;p3"/>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 name="Google Shape;30;p3"/>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 name="Google Shape;31;p3"/>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 name="Google Shape;32;p3"/>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 name="Google Shape;33;p3"/>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34" name="Google Shape;34;p3"/>
          <p:cNvGrpSpPr/>
          <p:nvPr/>
        </p:nvGrpSpPr>
        <p:grpSpPr>
          <a:xfrm>
            <a:off x="11402439" y="83450"/>
            <a:ext cx="511208" cy="6631459"/>
            <a:chOff x="244866" y="83442"/>
            <a:chExt cx="416700" cy="6631459"/>
          </a:xfrm>
        </p:grpSpPr>
        <p:sp>
          <p:nvSpPr>
            <p:cNvPr id="35" name="Google Shape;35;p3"/>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6" name="Google Shape;36;p3"/>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 name="Google Shape;37;p3"/>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8" name="Google Shape;38;p3"/>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 name="Google Shape;39;p3"/>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 name="Google Shape;40;p3"/>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1" name="Google Shape;41;p3"/>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 name="Google Shape;42;p3"/>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43"/>
        <p:cNvGrpSpPr/>
        <p:nvPr/>
      </p:nvGrpSpPr>
      <p:grpSpPr>
        <a:xfrm>
          <a:off x="0" y="0"/>
          <a:ext cx="0" cy="0"/>
          <a:chOff x="0" y="0"/>
          <a:chExt cx="0" cy="0"/>
        </a:xfrm>
      </p:grpSpPr>
      <p:grpSp>
        <p:nvGrpSpPr>
          <p:cNvPr id="44" name="Google Shape;44;p4"/>
          <p:cNvGrpSpPr/>
          <p:nvPr/>
        </p:nvGrpSpPr>
        <p:grpSpPr>
          <a:xfrm>
            <a:off x="286743" y="241601"/>
            <a:ext cx="11618514" cy="6374798"/>
            <a:chOff x="286743" y="241601"/>
            <a:chExt cx="11618514" cy="6374798"/>
          </a:xfrm>
        </p:grpSpPr>
        <p:sp>
          <p:nvSpPr>
            <p:cNvPr id="45" name="Google Shape;45;p4"/>
            <p:cNvSpPr/>
            <p:nvPr/>
          </p:nvSpPr>
          <p:spPr>
            <a:xfrm>
              <a:off x="286744" y="241601"/>
              <a:ext cx="11618513" cy="6374798"/>
            </a:xfrm>
            <a:custGeom>
              <a:avLst/>
              <a:gdLst/>
              <a:ahLst/>
              <a:cxnLst/>
              <a:rect l="l" t="t" r="r" b="b"/>
              <a:pathLst>
                <a:path w="11618513" h="6374798" extrusionOk="0">
                  <a:moveTo>
                    <a:pt x="710175" y="0"/>
                  </a:moveTo>
                  <a:lnTo>
                    <a:pt x="10908950" y="0"/>
                  </a:lnTo>
                  <a:lnTo>
                    <a:pt x="10908079" y="8644"/>
                  </a:lnTo>
                  <a:cubicBezTo>
                    <a:pt x="10908079" y="399969"/>
                    <a:pt x="11225310" y="717200"/>
                    <a:pt x="11616635" y="717200"/>
                  </a:cubicBezTo>
                  <a:lnTo>
                    <a:pt x="11618513" y="717011"/>
                  </a:lnTo>
                  <a:lnTo>
                    <a:pt x="11618513" y="5658791"/>
                  </a:lnTo>
                  <a:lnTo>
                    <a:pt x="11613023" y="5658237"/>
                  </a:lnTo>
                  <a:cubicBezTo>
                    <a:pt x="11221698" y="5658237"/>
                    <a:pt x="10904467" y="5975468"/>
                    <a:pt x="10904467" y="6366793"/>
                  </a:cubicBezTo>
                  <a:lnTo>
                    <a:pt x="10905274" y="6374798"/>
                  </a:lnTo>
                  <a:lnTo>
                    <a:pt x="704885" y="6374798"/>
                  </a:lnTo>
                  <a:lnTo>
                    <a:pt x="706674" y="6357052"/>
                  </a:lnTo>
                  <a:cubicBezTo>
                    <a:pt x="706674" y="6014643"/>
                    <a:pt x="463794" y="5728962"/>
                    <a:pt x="140917" y="5662892"/>
                  </a:cubicBezTo>
                  <a:lnTo>
                    <a:pt x="0" y="5648686"/>
                  </a:lnTo>
                  <a:lnTo>
                    <a:pt x="0" y="707285"/>
                  </a:lnTo>
                  <a:lnTo>
                    <a:pt x="1729" y="707459"/>
                  </a:lnTo>
                  <a:cubicBezTo>
                    <a:pt x="344139" y="707459"/>
                    <a:pt x="629820" y="464579"/>
                    <a:pt x="695890" y="141702"/>
                  </a:cubicBezTo>
                  <a:close/>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46" name="Google Shape;46;p4"/>
            <p:cNvSpPr/>
            <p:nvPr/>
          </p:nvSpPr>
          <p:spPr>
            <a:xfrm rot="5400000">
              <a:off x="286743" y="2416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47" name="Google Shape;47;p4"/>
            <p:cNvSpPr/>
            <p:nvPr/>
          </p:nvSpPr>
          <p:spPr>
            <a:xfrm rot="-5400000" flipH="1">
              <a:off x="11318756" y="2416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nvGrpSpPr>
            <p:cNvPr id="48" name="Google Shape;48;p4"/>
            <p:cNvGrpSpPr/>
            <p:nvPr/>
          </p:nvGrpSpPr>
          <p:grpSpPr>
            <a:xfrm rot="10800000" flipH="1">
              <a:off x="286743" y="6029899"/>
              <a:ext cx="11618513" cy="586500"/>
              <a:chOff x="439143" y="394001"/>
              <a:chExt cx="11618513" cy="586500"/>
            </a:xfrm>
          </p:grpSpPr>
          <p:sp>
            <p:nvSpPr>
              <p:cNvPr id="49" name="Google Shape;49;p4"/>
              <p:cNvSpPr/>
              <p:nvPr/>
            </p:nvSpPr>
            <p:spPr>
              <a:xfrm rot="5400000">
                <a:off x="439143" y="3940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50" name="Google Shape;50;p4"/>
              <p:cNvSpPr/>
              <p:nvPr/>
            </p:nvSpPr>
            <p:spPr>
              <a:xfrm rot="-5400000" flipH="1">
                <a:off x="11471156" y="3940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grpSp>
      <p:sp>
        <p:nvSpPr>
          <p:cNvPr id="51" name="Google Shape;51;p4"/>
          <p:cNvSpPr txBox="1">
            <a:spLocks noGrp="1"/>
          </p:cNvSpPr>
          <p:nvPr>
            <p:ph type="title"/>
          </p:nvPr>
        </p:nvSpPr>
        <p:spPr>
          <a:xfrm>
            <a:off x="1906814" y="2583625"/>
            <a:ext cx="8378400" cy="13248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52" name="Google Shape;52;p4"/>
          <p:cNvSpPr txBox="1">
            <a:spLocks noGrp="1"/>
          </p:cNvSpPr>
          <p:nvPr>
            <p:ph type="body" idx="1"/>
          </p:nvPr>
        </p:nvSpPr>
        <p:spPr>
          <a:xfrm>
            <a:off x="1906775" y="3987925"/>
            <a:ext cx="8378400" cy="2235900"/>
          </a:xfrm>
          <a:prstGeom prst="rect">
            <a:avLst/>
          </a:prstGeom>
        </p:spPr>
        <p:txBody>
          <a:bodyPr spcFirstLastPara="1" wrap="square" lIns="121900" tIns="121900" rIns="121900" bIns="121900" anchor="t" anchorCtr="0">
            <a:noAutofit/>
          </a:bodyPr>
          <a:lstStyle>
            <a:lvl1pPr marL="457200" lvl="0" indent="-355600" algn="ctr">
              <a:spcBef>
                <a:spcPts val="0"/>
              </a:spcBef>
              <a:spcAft>
                <a:spcPts val="0"/>
              </a:spcAft>
              <a:buSzPts val="2000"/>
              <a:buChar char="●"/>
              <a:defRPr/>
            </a:lvl1pPr>
            <a:lvl2pPr marL="914400" lvl="1" indent="-355600" algn="ctr">
              <a:spcBef>
                <a:spcPts val="0"/>
              </a:spcBef>
              <a:spcAft>
                <a:spcPts val="0"/>
              </a:spcAft>
              <a:buSzPts val="2000"/>
              <a:buChar char="○"/>
              <a:defRPr/>
            </a:lvl2pPr>
            <a:lvl3pPr marL="1371600" lvl="2" indent="-355600" algn="ctr">
              <a:spcBef>
                <a:spcPts val="2100"/>
              </a:spcBef>
              <a:spcAft>
                <a:spcPts val="0"/>
              </a:spcAft>
              <a:buSzPts val="2000"/>
              <a:buChar char="■"/>
              <a:defRPr/>
            </a:lvl3pPr>
            <a:lvl4pPr marL="1828800" lvl="3" indent="-355600" algn="ctr">
              <a:spcBef>
                <a:spcPts val="2100"/>
              </a:spcBef>
              <a:spcAft>
                <a:spcPts val="0"/>
              </a:spcAft>
              <a:buSzPts val="2000"/>
              <a:buChar char="●"/>
              <a:defRPr/>
            </a:lvl4pPr>
            <a:lvl5pPr marL="2286000" lvl="4" indent="-355600" algn="ctr">
              <a:spcBef>
                <a:spcPts val="2100"/>
              </a:spcBef>
              <a:spcAft>
                <a:spcPts val="0"/>
              </a:spcAft>
              <a:buSzPts val="2000"/>
              <a:buChar char="○"/>
              <a:defRPr/>
            </a:lvl5pPr>
            <a:lvl6pPr marL="2743200" lvl="5" indent="-355600" algn="ctr">
              <a:spcBef>
                <a:spcPts val="2100"/>
              </a:spcBef>
              <a:spcAft>
                <a:spcPts val="0"/>
              </a:spcAft>
              <a:buSzPts val="2000"/>
              <a:buChar char="■"/>
              <a:defRPr/>
            </a:lvl6pPr>
            <a:lvl7pPr marL="3200400" lvl="6" indent="-355600" algn="ctr">
              <a:spcBef>
                <a:spcPts val="2100"/>
              </a:spcBef>
              <a:spcAft>
                <a:spcPts val="0"/>
              </a:spcAft>
              <a:buSzPts val="2000"/>
              <a:buChar char="●"/>
              <a:defRPr/>
            </a:lvl7pPr>
            <a:lvl8pPr marL="3657600" lvl="7" indent="-355600" algn="ctr">
              <a:spcBef>
                <a:spcPts val="2100"/>
              </a:spcBef>
              <a:spcAft>
                <a:spcPts val="0"/>
              </a:spcAft>
              <a:buSzPts val="2000"/>
              <a:buChar char="○"/>
              <a:defRPr/>
            </a:lvl8pPr>
            <a:lvl9pPr marL="4114800" lvl="8" indent="-355600" algn="ctr">
              <a:spcBef>
                <a:spcPts val="2100"/>
              </a:spcBef>
              <a:spcAft>
                <a:spcPts val="2100"/>
              </a:spcAft>
              <a:buSzPts val="2000"/>
              <a:buChar char="■"/>
              <a:defRPr/>
            </a:lvl9pPr>
          </a:lstStyle>
          <a:p>
            <a:endParaRPr/>
          </a:p>
        </p:txBody>
      </p:sp>
      <p:sp>
        <p:nvSpPr>
          <p:cNvPr id="53" name="Google Shape;53;p4"/>
          <p:cNvSpPr>
            <a:spLocks noGrp="1"/>
          </p:cNvSpPr>
          <p:nvPr>
            <p:ph type="pic" idx="2"/>
          </p:nvPr>
        </p:nvSpPr>
        <p:spPr>
          <a:xfrm>
            <a:off x="5134975" y="661525"/>
            <a:ext cx="1922100" cy="1922100"/>
          </a:xfrm>
          <a:prstGeom prst="ellipse">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5 Two columns">
  <p:cSld name="CUSTOM_4">
    <p:spTree>
      <p:nvGrpSpPr>
        <p:cNvPr id="1" name="Shape 97"/>
        <p:cNvGrpSpPr/>
        <p:nvPr/>
      </p:nvGrpSpPr>
      <p:grpSpPr>
        <a:xfrm>
          <a:off x="0" y="0"/>
          <a:ext cx="0" cy="0"/>
          <a:chOff x="0" y="0"/>
          <a:chExt cx="0" cy="0"/>
        </a:xfrm>
      </p:grpSpPr>
      <p:pic>
        <p:nvPicPr>
          <p:cNvPr id="98" name="Google Shape;98;p8"/>
          <p:cNvPicPr preferRelativeResize="0"/>
          <p:nvPr/>
        </p:nvPicPr>
        <p:blipFill>
          <a:blip r:embed="rId2">
            <a:alphaModFix/>
          </a:blip>
          <a:stretch>
            <a:fillRect/>
          </a:stretch>
        </p:blipFill>
        <p:spPr>
          <a:xfrm>
            <a:off x="5287" y="0"/>
            <a:ext cx="12181427" cy="6858001"/>
          </a:xfrm>
          <a:prstGeom prst="rect">
            <a:avLst/>
          </a:prstGeom>
          <a:noFill/>
          <a:ln>
            <a:noFill/>
          </a:ln>
        </p:spPr>
      </p:pic>
      <p:sp>
        <p:nvSpPr>
          <p:cNvPr id="99" name="Google Shape;99;p8"/>
          <p:cNvSpPr txBox="1">
            <a:spLocks noGrp="1"/>
          </p:cNvSpPr>
          <p:nvPr>
            <p:ph type="title"/>
          </p:nvPr>
        </p:nvSpPr>
        <p:spPr>
          <a:xfrm>
            <a:off x="1417713" y="1086875"/>
            <a:ext cx="9356400" cy="6528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2pPr>
            <a:lvl3pPr lvl="2"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3pPr>
            <a:lvl4pPr lvl="3"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4pPr>
            <a:lvl5pPr lvl="4"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5pPr>
            <a:lvl6pPr lvl="5"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6pPr>
            <a:lvl7pPr lvl="6"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7pPr>
            <a:lvl8pPr lvl="7"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8pPr>
            <a:lvl9pPr lvl="8"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9pPr>
          </a:lstStyle>
          <a:p>
            <a:endParaRPr/>
          </a:p>
        </p:txBody>
      </p:sp>
      <p:grpSp>
        <p:nvGrpSpPr>
          <p:cNvPr id="100" name="Google Shape;100;p8"/>
          <p:cNvGrpSpPr/>
          <p:nvPr/>
        </p:nvGrpSpPr>
        <p:grpSpPr>
          <a:xfrm>
            <a:off x="4308536" y="1641298"/>
            <a:ext cx="3575400" cy="3575400"/>
            <a:chOff x="1362456" y="1023936"/>
            <a:chExt cx="3575400" cy="3575400"/>
          </a:xfrm>
        </p:grpSpPr>
        <p:sp>
          <p:nvSpPr>
            <p:cNvPr id="101" name="Google Shape;101;p8"/>
            <p:cNvSpPr/>
            <p:nvPr/>
          </p:nvSpPr>
          <p:spPr>
            <a:xfrm>
              <a:off x="1362456" y="1023936"/>
              <a:ext cx="3575400" cy="3575400"/>
            </a:xfrm>
            <a:prstGeom prst="ellipse">
              <a:avLst/>
            </a:prstGeom>
            <a:no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102" name="Google Shape;102;p8"/>
            <p:cNvSpPr/>
            <p:nvPr/>
          </p:nvSpPr>
          <p:spPr>
            <a:xfrm>
              <a:off x="1603320" y="1264800"/>
              <a:ext cx="3093600" cy="3093600"/>
            </a:xfrm>
            <a:prstGeom prst="ellipse">
              <a:avLst/>
            </a:prstGeom>
            <a:no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grpSp>
        <p:nvGrpSpPr>
          <p:cNvPr id="103" name="Google Shape;103;p8"/>
          <p:cNvGrpSpPr/>
          <p:nvPr/>
        </p:nvGrpSpPr>
        <p:grpSpPr>
          <a:xfrm>
            <a:off x="286750" y="241600"/>
            <a:ext cx="11618976" cy="6374511"/>
            <a:chOff x="0" y="0"/>
            <a:chExt cx="12192000" cy="6858000"/>
          </a:xfrm>
        </p:grpSpPr>
        <p:cxnSp>
          <p:nvCxnSpPr>
            <p:cNvPr id="104" name="Google Shape;104;p8"/>
            <p:cNvCxnSpPr/>
            <p:nvPr/>
          </p:nvCxnSpPr>
          <p:spPr>
            <a:xfrm>
              <a:off x="6096000" y="0"/>
              <a:ext cx="0" cy="6858000"/>
            </a:xfrm>
            <a:prstGeom prst="straightConnector1">
              <a:avLst/>
            </a:prstGeom>
            <a:noFill/>
            <a:ln w="19050" cap="flat" cmpd="sng">
              <a:solidFill>
                <a:schemeClr val="accent6"/>
              </a:solidFill>
              <a:prstDash val="solid"/>
              <a:round/>
              <a:headEnd type="none" w="sm" len="sm"/>
              <a:tailEnd type="none" w="sm" len="sm"/>
            </a:ln>
          </p:spPr>
        </p:cxnSp>
        <p:cxnSp>
          <p:nvCxnSpPr>
            <p:cNvPr id="105" name="Google Shape;105;p8"/>
            <p:cNvCxnSpPr/>
            <p:nvPr/>
          </p:nvCxnSpPr>
          <p:spPr>
            <a:xfrm rot="10800000">
              <a:off x="0" y="3429000"/>
              <a:ext cx="12192000" cy="0"/>
            </a:xfrm>
            <a:prstGeom prst="straightConnector1">
              <a:avLst/>
            </a:prstGeom>
            <a:noFill/>
            <a:ln w="19050" cap="flat" cmpd="sng">
              <a:solidFill>
                <a:schemeClr val="accent6"/>
              </a:solidFill>
              <a:prstDash val="solid"/>
              <a:round/>
              <a:headEnd type="none" w="sm" len="sm"/>
              <a:tailEnd type="none" w="sm" len="sm"/>
            </a:ln>
          </p:spPr>
        </p:cxnSp>
      </p:grpSp>
      <p:sp>
        <p:nvSpPr>
          <p:cNvPr id="106" name="Google Shape;106;p8"/>
          <p:cNvSpPr txBox="1">
            <a:spLocks noGrp="1"/>
          </p:cNvSpPr>
          <p:nvPr>
            <p:ph type="body" idx="1"/>
          </p:nvPr>
        </p:nvSpPr>
        <p:spPr>
          <a:xfrm>
            <a:off x="1417713" y="2202032"/>
            <a:ext cx="4398900" cy="3264300"/>
          </a:xfrm>
          <a:prstGeom prst="rect">
            <a:avLst/>
          </a:prstGeom>
        </p:spPr>
        <p:txBody>
          <a:bodyPr spcFirstLastPara="1" wrap="square" lIns="121900" tIns="121900" rIns="121900" bIns="121900" anchor="t" anchorCtr="0">
            <a:noAutofit/>
          </a:bodyPr>
          <a:lstStyle>
            <a:lvl1pPr marL="457200" lvl="0" indent="-355600">
              <a:spcBef>
                <a:spcPts val="0"/>
              </a:spcBef>
              <a:spcAft>
                <a:spcPts val="0"/>
              </a:spcAft>
              <a:buClr>
                <a:schemeClr val="lt2"/>
              </a:buClr>
              <a:buSzPts val="2000"/>
              <a:buChar char="●"/>
              <a:defRPr>
                <a:solidFill>
                  <a:schemeClr val="lt2"/>
                </a:solidFill>
              </a:defRPr>
            </a:lvl1pPr>
            <a:lvl2pPr marL="914400" lvl="1" indent="-355600">
              <a:spcBef>
                <a:spcPts val="0"/>
              </a:spcBef>
              <a:spcAft>
                <a:spcPts val="0"/>
              </a:spcAft>
              <a:buClr>
                <a:schemeClr val="lt2"/>
              </a:buClr>
              <a:buSzPts val="2000"/>
              <a:buChar char="○"/>
              <a:defRPr>
                <a:solidFill>
                  <a:schemeClr val="lt2"/>
                </a:solidFill>
              </a:defRPr>
            </a:lvl2pPr>
            <a:lvl3pPr marL="1371600" lvl="2" indent="-355600">
              <a:spcBef>
                <a:spcPts val="2100"/>
              </a:spcBef>
              <a:spcAft>
                <a:spcPts val="0"/>
              </a:spcAft>
              <a:buClr>
                <a:schemeClr val="lt2"/>
              </a:buClr>
              <a:buSzPts val="2000"/>
              <a:buChar char="■"/>
              <a:defRPr>
                <a:solidFill>
                  <a:schemeClr val="lt2"/>
                </a:solidFill>
              </a:defRPr>
            </a:lvl3pPr>
            <a:lvl4pPr marL="1828800" lvl="3" indent="-355600">
              <a:spcBef>
                <a:spcPts val="2100"/>
              </a:spcBef>
              <a:spcAft>
                <a:spcPts val="0"/>
              </a:spcAft>
              <a:buClr>
                <a:schemeClr val="lt2"/>
              </a:buClr>
              <a:buSzPts val="2000"/>
              <a:buChar char="●"/>
              <a:defRPr>
                <a:solidFill>
                  <a:schemeClr val="lt2"/>
                </a:solidFill>
              </a:defRPr>
            </a:lvl4pPr>
            <a:lvl5pPr marL="2286000" lvl="4" indent="-355600">
              <a:spcBef>
                <a:spcPts val="2100"/>
              </a:spcBef>
              <a:spcAft>
                <a:spcPts val="0"/>
              </a:spcAft>
              <a:buClr>
                <a:schemeClr val="lt2"/>
              </a:buClr>
              <a:buSzPts val="2000"/>
              <a:buChar char="○"/>
              <a:defRPr>
                <a:solidFill>
                  <a:schemeClr val="lt2"/>
                </a:solidFill>
              </a:defRPr>
            </a:lvl5pPr>
            <a:lvl6pPr marL="2743200" lvl="5" indent="-355600">
              <a:spcBef>
                <a:spcPts val="2100"/>
              </a:spcBef>
              <a:spcAft>
                <a:spcPts val="0"/>
              </a:spcAft>
              <a:buClr>
                <a:schemeClr val="lt2"/>
              </a:buClr>
              <a:buSzPts val="2000"/>
              <a:buChar char="■"/>
              <a:defRPr>
                <a:solidFill>
                  <a:schemeClr val="lt2"/>
                </a:solidFill>
              </a:defRPr>
            </a:lvl6pPr>
            <a:lvl7pPr marL="3200400" lvl="6" indent="-355600">
              <a:spcBef>
                <a:spcPts val="2100"/>
              </a:spcBef>
              <a:spcAft>
                <a:spcPts val="0"/>
              </a:spcAft>
              <a:buClr>
                <a:schemeClr val="lt2"/>
              </a:buClr>
              <a:buSzPts val="2000"/>
              <a:buChar char="●"/>
              <a:defRPr>
                <a:solidFill>
                  <a:schemeClr val="lt2"/>
                </a:solidFill>
              </a:defRPr>
            </a:lvl7pPr>
            <a:lvl8pPr marL="3657600" lvl="7" indent="-355600">
              <a:spcBef>
                <a:spcPts val="2100"/>
              </a:spcBef>
              <a:spcAft>
                <a:spcPts val="0"/>
              </a:spcAft>
              <a:buClr>
                <a:schemeClr val="lt2"/>
              </a:buClr>
              <a:buSzPts val="2000"/>
              <a:buChar char="○"/>
              <a:defRPr>
                <a:solidFill>
                  <a:schemeClr val="lt2"/>
                </a:solidFill>
              </a:defRPr>
            </a:lvl8pPr>
            <a:lvl9pPr marL="4114800" lvl="8" indent="-355600">
              <a:spcBef>
                <a:spcPts val="2100"/>
              </a:spcBef>
              <a:spcAft>
                <a:spcPts val="2100"/>
              </a:spcAft>
              <a:buClr>
                <a:schemeClr val="lt2"/>
              </a:buClr>
              <a:buSzPts val="2000"/>
              <a:buChar char="■"/>
              <a:defRPr>
                <a:solidFill>
                  <a:schemeClr val="lt2"/>
                </a:solidFill>
              </a:defRPr>
            </a:lvl9pPr>
          </a:lstStyle>
          <a:p>
            <a:endParaRPr/>
          </a:p>
        </p:txBody>
      </p:sp>
      <p:sp>
        <p:nvSpPr>
          <p:cNvPr id="107" name="Google Shape;107;p8"/>
          <p:cNvSpPr txBox="1">
            <a:spLocks noGrp="1"/>
          </p:cNvSpPr>
          <p:nvPr>
            <p:ph type="body" idx="2"/>
          </p:nvPr>
        </p:nvSpPr>
        <p:spPr>
          <a:xfrm>
            <a:off x="6375090" y="2189732"/>
            <a:ext cx="4399200" cy="3264300"/>
          </a:xfrm>
          <a:prstGeom prst="rect">
            <a:avLst/>
          </a:prstGeom>
        </p:spPr>
        <p:txBody>
          <a:bodyPr spcFirstLastPara="1" wrap="square" lIns="121900" tIns="121900" rIns="121900" bIns="121900" anchor="t" anchorCtr="0">
            <a:noAutofit/>
          </a:bodyPr>
          <a:lstStyle>
            <a:lvl1pPr marL="457200" lvl="0" indent="-355600">
              <a:spcBef>
                <a:spcPts val="0"/>
              </a:spcBef>
              <a:spcAft>
                <a:spcPts val="0"/>
              </a:spcAft>
              <a:buClr>
                <a:schemeClr val="lt2"/>
              </a:buClr>
              <a:buSzPts val="2000"/>
              <a:buChar char="●"/>
              <a:defRPr>
                <a:solidFill>
                  <a:schemeClr val="lt2"/>
                </a:solidFill>
              </a:defRPr>
            </a:lvl1pPr>
            <a:lvl2pPr marL="914400" lvl="1" indent="-355600">
              <a:spcBef>
                <a:spcPts val="0"/>
              </a:spcBef>
              <a:spcAft>
                <a:spcPts val="0"/>
              </a:spcAft>
              <a:buClr>
                <a:schemeClr val="lt2"/>
              </a:buClr>
              <a:buSzPts val="2000"/>
              <a:buChar char="○"/>
              <a:defRPr>
                <a:solidFill>
                  <a:schemeClr val="lt2"/>
                </a:solidFill>
              </a:defRPr>
            </a:lvl2pPr>
            <a:lvl3pPr marL="1371600" lvl="2" indent="-355600">
              <a:spcBef>
                <a:spcPts val="2100"/>
              </a:spcBef>
              <a:spcAft>
                <a:spcPts val="0"/>
              </a:spcAft>
              <a:buClr>
                <a:schemeClr val="lt2"/>
              </a:buClr>
              <a:buSzPts val="2000"/>
              <a:buChar char="■"/>
              <a:defRPr>
                <a:solidFill>
                  <a:schemeClr val="lt2"/>
                </a:solidFill>
              </a:defRPr>
            </a:lvl3pPr>
            <a:lvl4pPr marL="1828800" lvl="3" indent="-355600">
              <a:spcBef>
                <a:spcPts val="2100"/>
              </a:spcBef>
              <a:spcAft>
                <a:spcPts val="0"/>
              </a:spcAft>
              <a:buClr>
                <a:schemeClr val="lt2"/>
              </a:buClr>
              <a:buSzPts val="2000"/>
              <a:buChar char="●"/>
              <a:defRPr>
                <a:solidFill>
                  <a:schemeClr val="lt2"/>
                </a:solidFill>
              </a:defRPr>
            </a:lvl4pPr>
            <a:lvl5pPr marL="2286000" lvl="4" indent="-355600">
              <a:spcBef>
                <a:spcPts val="2100"/>
              </a:spcBef>
              <a:spcAft>
                <a:spcPts val="0"/>
              </a:spcAft>
              <a:buClr>
                <a:schemeClr val="lt2"/>
              </a:buClr>
              <a:buSzPts val="2000"/>
              <a:buChar char="○"/>
              <a:defRPr>
                <a:solidFill>
                  <a:schemeClr val="lt2"/>
                </a:solidFill>
              </a:defRPr>
            </a:lvl5pPr>
            <a:lvl6pPr marL="2743200" lvl="5" indent="-355600">
              <a:spcBef>
                <a:spcPts val="2100"/>
              </a:spcBef>
              <a:spcAft>
                <a:spcPts val="0"/>
              </a:spcAft>
              <a:buClr>
                <a:schemeClr val="lt2"/>
              </a:buClr>
              <a:buSzPts val="2000"/>
              <a:buChar char="■"/>
              <a:defRPr>
                <a:solidFill>
                  <a:schemeClr val="lt2"/>
                </a:solidFill>
              </a:defRPr>
            </a:lvl6pPr>
            <a:lvl7pPr marL="3200400" lvl="6" indent="-355600">
              <a:spcBef>
                <a:spcPts val="2100"/>
              </a:spcBef>
              <a:spcAft>
                <a:spcPts val="0"/>
              </a:spcAft>
              <a:buClr>
                <a:schemeClr val="lt2"/>
              </a:buClr>
              <a:buSzPts val="2000"/>
              <a:buChar char="●"/>
              <a:defRPr>
                <a:solidFill>
                  <a:schemeClr val="lt2"/>
                </a:solidFill>
              </a:defRPr>
            </a:lvl7pPr>
            <a:lvl8pPr marL="3657600" lvl="7" indent="-355600">
              <a:spcBef>
                <a:spcPts val="2100"/>
              </a:spcBef>
              <a:spcAft>
                <a:spcPts val="0"/>
              </a:spcAft>
              <a:buClr>
                <a:schemeClr val="lt2"/>
              </a:buClr>
              <a:buSzPts val="2000"/>
              <a:buChar char="○"/>
              <a:defRPr>
                <a:solidFill>
                  <a:schemeClr val="lt2"/>
                </a:solidFill>
              </a:defRPr>
            </a:lvl8pPr>
            <a:lvl9pPr marL="4114800" lvl="8" indent="-355600">
              <a:spcBef>
                <a:spcPts val="2100"/>
              </a:spcBef>
              <a:spcAft>
                <a:spcPts val="2100"/>
              </a:spcAft>
              <a:buClr>
                <a:schemeClr val="lt2"/>
              </a:buClr>
              <a:buSzPts val="2000"/>
              <a:buChar char="■"/>
              <a:defRPr>
                <a:solidFill>
                  <a:schemeClr val="lt2"/>
                </a:solidFill>
              </a:defRPr>
            </a:lvl9pPr>
          </a:lstStyle>
          <a:p>
            <a:endParaRPr/>
          </a:p>
        </p:txBody>
      </p:sp>
      <p:sp>
        <p:nvSpPr>
          <p:cNvPr id="108" name="Google Shape;108;p8"/>
          <p:cNvSpPr/>
          <p:nvPr/>
        </p:nvSpPr>
        <p:spPr>
          <a:xfrm>
            <a:off x="0" y="-1"/>
            <a:ext cx="12192000" cy="6857999"/>
          </a:xfrm>
          <a:custGeom>
            <a:avLst/>
            <a:gdLst/>
            <a:ahLst/>
            <a:cxnLst/>
            <a:rect l="l" t="t" r="r" b="b"/>
            <a:pathLst>
              <a:path w="12192000" h="6857999" extrusionOk="0">
                <a:moveTo>
                  <a:pt x="1632040" y="252485"/>
                </a:moveTo>
                <a:cubicBezTo>
                  <a:pt x="1363836" y="252485"/>
                  <a:pt x="1146414" y="469907"/>
                  <a:pt x="1146414" y="738111"/>
                </a:cubicBezTo>
                <a:lnTo>
                  <a:pt x="1146414" y="6119892"/>
                </a:lnTo>
                <a:cubicBezTo>
                  <a:pt x="1146414" y="6388096"/>
                  <a:pt x="1363836" y="6605518"/>
                  <a:pt x="1632040" y="6605518"/>
                </a:cubicBezTo>
                <a:lnTo>
                  <a:pt x="10559961" y="6605518"/>
                </a:lnTo>
                <a:cubicBezTo>
                  <a:pt x="10828165" y="6605518"/>
                  <a:pt x="11045587" y="6388096"/>
                  <a:pt x="11045587" y="6119892"/>
                </a:cubicBezTo>
                <a:lnTo>
                  <a:pt x="11045587" y="738111"/>
                </a:lnTo>
                <a:cubicBezTo>
                  <a:pt x="11045587" y="469907"/>
                  <a:pt x="10828165" y="252485"/>
                  <a:pt x="10559961" y="252485"/>
                </a:cubicBezTo>
                <a:close/>
                <a:moveTo>
                  <a:pt x="0" y="0"/>
                </a:moveTo>
                <a:lnTo>
                  <a:pt x="12192000" y="0"/>
                </a:lnTo>
                <a:lnTo>
                  <a:pt x="12192000" y="6857999"/>
                </a:lnTo>
                <a:lnTo>
                  <a:pt x="0" y="6857999"/>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nvGrpSpPr>
          <p:cNvPr id="109" name="Google Shape;109;p8"/>
          <p:cNvGrpSpPr/>
          <p:nvPr/>
        </p:nvGrpSpPr>
        <p:grpSpPr>
          <a:xfrm>
            <a:off x="321064" y="83450"/>
            <a:ext cx="511208" cy="6631459"/>
            <a:chOff x="244866" y="83442"/>
            <a:chExt cx="416700" cy="6631459"/>
          </a:xfrm>
        </p:grpSpPr>
        <p:sp>
          <p:nvSpPr>
            <p:cNvPr id="110" name="Google Shape;110;p8"/>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1" name="Google Shape;111;p8"/>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2" name="Google Shape;112;p8"/>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3" name="Google Shape;113;p8"/>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4" name="Google Shape;114;p8"/>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5" name="Google Shape;115;p8"/>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6" name="Google Shape;116;p8"/>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7" name="Google Shape;117;p8"/>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118" name="Google Shape;118;p8"/>
          <p:cNvGrpSpPr/>
          <p:nvPr/>
        </p:nvGrpSpPr>
        <p:grpSpPr>
          <a:xfrm>
            <a:off x="11402439" y="83450"/>
            <a:ext cx="511208" cy="6631459"/>
            <a:chOff x="244866" y="83442"/>
            <a:chExt cx="416700" cy="6631459"/>
          </a:xfrm>
        </p:grpSpPr>
        <p:sp>
          <p:nvSpPr>
            <p:cNvPr id="119" name="Google Shape;119;p8"/>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0" name="Google Shape;120;p8"/>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1" name="Google Shape;121;p8"/>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2" name="Google Shape;122;p8"/>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3" name="Google Shape;123;p8"/>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4" name="Google Shape;124;p8"/>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5" name="Google Shape;125;p8"/>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6" name="Google Shape;126;p8"/>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6 One column">
  <p:cSld name="CUSTOM_5">
    <p:spTree>
      <p:nvGrpSpPr>
        <p:cNvPr id="1" name="Shape 127"/>
        <p:cNvGrpSpPr/>
        <p:nvPr/>
      </p:nvGrpSpPr>
      <p:grpSpPr>
        <a:xfrm>
          <a:off x="0" y="0"/>
          <a:ext cx="0" cy="0"/>
          <a:chOff x="0" y="0"/>
          <a:chExt cx="0" cy="0"/>
        </a:xfrm>
      </p:grpSpPr>
      <p:sp>
        <p:nvSpPr>
          <p:cNvPr id="128" name="Google Shape;128;p9"/>
          <p:cNvSpPr/>
          <p:nvPr/>
        </p:nvSpPr>
        <p:spPr>
          <a:xfrm>
            <a:off x="0" y="0"/>
            <a:ext cx="12192000" cy="6858000"/>
          </a:xfrm>
          <a:custGeom>
            <a:avLst/>
            <a:gdLst/>
            <a:ahLst/>
            <a:cxnLst/>
            <a:rect l="l" t="t" r="r" b="b"/>
            <a:pathLst>
              <a:path w="12192000" h="6858000" extrusionOk="0">
                <a:moveTo>
                  <a:pt x="750355" y="1078992"/>
                </a:moveTo>
                <a:cubicBezTo>
                  <a:pt x="478494" y="1078992"/>
                  <a:pt x="258107" y="1299379"/>
                  <a:pt x="258107" y="1571240"/>
                </a:cubicBezTo>
                <a:lnTo>
                  <a:pt x="258107" y="5295904"/>
                </a:lnTo>
                <a:cubicBezTo>
                  <a:pt x="258107" y="5567765"/>
                  <a:pt x="478494" y="5788152"/>
                  <a:pt x="750355" y="5788152"/>
                </a:cubicBezTo>
                <a:lnTo>
                  <a:pt x="11447839" y="5788152"/>
                </a:lnTo>
                <a:cubicBezTo>
                  <a:pt x="11719700" y="5788152"/>
                  <a:pt x="11940087" y="5567765"/>
                  <a:pt x="11940087" y="5295904"/>
                </a:cubicBezTo>
                <a:lnTo>
                  <a:pt x="11940087" y="1571240"/>
                </a:lnTo>
                <a:cubicBezTo>
                  <a:pt x="11940087" y="1299379"/>
                  <a:pt x="11719700" y="1078992"/>
                  <a:pt x="11447839" y="1078992"/>
                </a:cubicBezTo>
                <a:close/>
                <a:moveTo>
                  <a:pt x="0" y="0"/>
                </a:moveTo>
                <a:lnTo>
                  <a:pt x="12192000" y="0"/>
                </a:lnTo>
                <a:lnTo>
                  <a:pt x="12192000" y="6858000"/>
                </a:lnTo>
                <a:lnTo>
                  <a:pt x="0" y="685800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129" name="Google Shape;129;p9"/>
          <p:cNvSpPr txBox="1">
            <a:spLocks noGrp="1"/>
          </p:cNvSpPr>
          <p:nvPr>
            <p:ph type="title"/>
          </p:nvPr>
        </p:nvSpPr>
        <p:spPr>
          <a:xfrm>
            <a:off x="2199000" y="1394750"/>
            <a:ext cx="77940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0" name="Google Shape;130;p9"/>
          <p:cNvSpPr txBox="1">
            <a:spLocks noGrp="1"/>
          </p:cNvSpPr>
          <p:nvPr>
            <p:ph type="body" idx="1"/>
          </p:nvPr>
        </p:nvSpPr>
        <p:spPr>
          <a:xfrm>
            <a:off x="2199000" y="2214550"/>
            <a:ext cx="7794000" cy="3205800"/>
          </a:xfrm>
          <a:prstGeom prst="rect">
            <a:avLst/>
          </a:prstGeom>
        </p:spPr>
        <p:txBody>
          <a:bodyPr spcFirstLastPara="1" wrap="square" lIns="121900" tIns="121900" rIns="121900" bIns="121900" anchor="t" anchorCtr="0">
            <a:noAutofit/>
          </a:bodyPr>
          <a:lstStyle>
            <a:lvl1pPr marL="457200" lvl="0" indent="-355600" algn="ctr">
              <a:spcBef>
                <a:spcPts val="0"/>
              </a:spcBef>
              <a:spcAft>
                <a:spcPts val="0"/>
              </a:spcAft>
              <a:buSzPts val="2000"/>
              <a:buChar char="●"/>
              <a:defRPr/>
            </a:lvl1pPr>
            <a:lvl2pPr marL="914400" lvl="1" indent="-355600" algn="ctr">
              <a:spcBef>
                <a:spcPts val="0"/>
              </a:spcBef>
              <a:spcAft>
                <a:spcPts val="0"/>
              </a:spcAft>
              <a:buSzPts val="2000"/>
              <a:buChar char="○"/>
              <a:defRPr/>
            </a:lvl2pPr>
            <a:lvl3pPr marL="1371600" lvl="2" indent="-355600" algn="ctr">
              <a:spcBef>
                <a:spcPts val="2100"/>
              </a:spcBef>
              <a:spcAft>
                <a:spcPts val="0"/>
              </a:spcAft>
              <a:buSzPts val="2000"/>
              <a:buChar char="■"/>
              <a:defRPr/>
            </a:lvl3pPr>
            <a:lvl4pPr marL="1828800" lvl="3" indent="-355600" algn="ctr">
              <a:spcBef>
                <a:spcPts val="2100"/>
              </a:spcBef>
              <a:spcAft>
                <a:spcPts val="0"/>
              </a:spcAft>
              <a:buSzPts val="2000"/>
              <a:buChar char="●"/>
              <a:defRPr/>
            </a:lvl4pPr>
            <a:lvl5pPr marL="2286000" lvl="4" indent="-355600" algn="ctr">
              <a:spcBef>
                <a:spcPts val="2100"/>
              </a:spcBef>
              <a:spcAft>
                <a:spcPts val="0"/>
              </a:spcAft>
              <a:buSzPts val="2000"/>
              <a:buChar char="○"/>
              <a:defRPr/>
            </a:lvl5pPr>
            <a:lvl6pPr marL="2743200" lvl="5" indent="-355600" algn="ctr">
              <a:spcBef>
                <a:spcPts val="2100"/>
              </a:spcBef>
              <a:spcAft>
                <a:spcPts val="0"/>
              </a:spcAft>
              <a:buSzPts val="2000"/>
              <a:buChar char="■"/>
              <a:defRPr/>
            </a:lvl6pPr>
            <a:lvl7pPr marL="3200400" lvl="6" indent="-355600" algn="ctr">
              <a:spcBef>
                <a:spcPts val="2100"/>
              </a:spcBef>
              <a:spcAft>
                <a:spcPts val="0"/>
              </a:spcAft>
              <a:buSzPts val="2000"/>
              <a:buChar char="●"/>
              <a:defRPr/>
            </a:lvl7pPr>
            <a:lvl8pPr marL="3657600" lvl="7" indent="-355600" algn="ctr">
              <a:spcBef>
                <a:spcPts val="2100"/>
              </a:spcBef>
              <a:spcAft>
                <a:spcPts val="0"/>
              </a:spcAft>
              <a:buSzPts val="2000"/>
              <a:buChar char="○"/>
              <a:defRPr/>
            </a:lvl8pPr>
            <a:lvl9pPr marL="4114800" lvl="8" indent="-355600" algn="ctr">
              <a:spcBef>
                <a:spcPts val="2100"/>
              </a:spcBef>
              <a:spcAft>
                <a:spcPts val="2100"/>
              </a:spcAft>
              <a:buSzPts val="2000"/>
              <a:buChar char="■"/>
              <a:defRPr/>
            </a:lvl9pPr>
          </a:lstStyle>
          <a:p>
            <a:endParaRPr/>
          </a:p>
        </p:txBody>
      </p:sp>
      <p:grpSp>
        <p:nvGrpSpPr>
          <p:cNvPr id="131" name="Google Shape;131;p9"/>
          <p:cNvGrpSpPr/>
          <p:nvPr/>
        </p:nvGrpSpPr>
        <p:grpSpPr>
          <a:xfrm>
            <a:off x="156414" y="282463"/>
            <a:ext cx="11914653" cy="511200"/>
            <a:chOff x="156414" y="282463"/>
            <a:chExt cx="11914653" cy="511200"/>
          </a:xfrm>
        </p:grpSpPr>
        <p:sp>
          <p:nvSpPr>
            <p:cNvPr id="132" name="Google Shape;132;p9"/>
            <p:cNvSpPr/>
            <p:nvPr/>
          </p:nvSpPr>
          <p:spPr>
            <a:xfrm rot="24178" flipH="1">
              <a:off x="5439017"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3" name="Google Shape;133;p9"/>
            <p:cNvSpPr/>
            <p:nvPr/>
          </p:nvSpPr>
          <p:spPr>
            <a:xfrm rot="24178" flipH="1">
              <a:off x="4558782"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4" name="Google Shape;134;p9"/>
            <p:cNvSpPr/>
            <p:nvPr/>
          </p:nvSpPr>
          <p:spPr>
            <a:xfrm rot="24178" flipH="1">
              <a:off x="3678547"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5" name="Google Shape;135;p9"/>
            <p:cNvSpPr/>
            <p:nvPr/>
          </p:nvSpPr>
          <p:spPr>
            <a:xfrm rot="24178" flipH="1">
              <a:off x="2798313"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6" name="Google Shape;136;p9"/>
            <p:cNvSpPr/>
            <p:nvPr/>
          </p:nvSpPr>
          <p:spPr>
            <a:xfrm rot="24178" flipH="1">
              <a:off x="1918078"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7" name="Google Shape;137;p9"/>
            <p:cNvSpPr/>
            <p:nvPr/>
          </p:nvSpPr>
          <p:spPr>
            <a:xfrm rot="24178" flipH="1">
              <a:off x="1037843"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8" name="Google Shape;138;p9"/>
            <p:cNvSpPr/>
            <p:nvPr/>
          </p:nvSpPr>
          <p:spPr>
            <a:xfrm rot="24178" flipH="1">
              <a:off x="157608"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9" name="Google Shape;139;p9"/>
            <p:cNvSpPr/>
            <p:nvPr/>
          </p:nvSpPr>
          <p:spPr>
            <a:xfrm rot="24178" flipH="1">
              <a:off x="6319252"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0" name="Google Shape;140;p9"/>
            <p:cNvSpPr/>
            <p:nvPr/>
          </p:nvSpPr>
          <p:spPr>
            <a:xfrm rot="24178" flipH="1">
              <a:off x="11600661"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1" name="Google Shape;141;p9"/>
            <p:cNvSpPr/>
            <p:nvPr/>
          </p:nvSpPr>
          <p:spPr>
            <a:xfrm rot="24178" flipH="1">
              <a:off x="10720426"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2" name="Google Shape;142;p9"/>
            <p:cNvSpPr/>
            <p:nvPr/>
          </p:nvSpPr>
          <p:spPr>
            <a:xfrm rot="24178" flipH="1">
              <a:off x="9840191"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3" name="Google Shape;143;p9"/>
            <p:cNvSpPr/>
            <p:nvPr/>
          </p:nvSpPr>
          <p:spPr>
            <a:xfrm rot="24178" flipH="1">
              <a:off x="8959956"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4" name="Google Shape;144;p9"/>
            <p:cNvSpPr/>
            <p:nvPr/>
          </p:nvSpPr>
          <p:spPr>
            <a:xfrm rot="24178" flipH="1">
              <a:off x="8079722"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5" name="Google Shape;145;p9"/>
            <p:cNvSpPr/>
            <p:nvPr/>
          </p:nvSpPr>
          <p:spPr>
            <a:xfrm rot="24178" flipH="1">
              <a:off x="7199487"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146" name="Google Shape;146;p9"/>
          <p:cNvGrpSpPr/>
          <p:nvPr/>
        </p:nvGrpSpPr>
        <p:grpSpPr>
          <a:xfrm>
            <a:off x="138664" y="6104163"/>
            <a:ext cx="11914653" cy="511200"/>
            <a:chOff x="156414" y="282463"/>
            <a:chExt cx="11914653" cy="511200"/>
          </a:xfrm>
        </p:grpSpPr>
        <p:sp>
          <p:nvSpPr>
            <p:cNvPr id="147" name="Google Shape;147;p9"/>
            <p:cNvSpPr/>
            <p:nvPr/>
          </p:nvSpPr>
          <p:spPr>
            <a:xfrm rot="24178" flipH="1">
              <a:off x="5439017"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8" name="Google Shape;148;p9"/>
            <p:cNvSpPr/>
            <p:nvPr/>
          </p:nvSpPr>
          <p:spPr>
            <a:xfrm rot="24178" flipH="1">
              <a:off x="4558782"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9" name="Google Shape;149;p9"/>
            <p:cNvSpPr/>
            <p:nvPr/>
          </p:nvSpPr>
          <p:spPr>
            <a:xfrm rot="24178" flipH="1">
              <a:off x="3678547"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0" name="Google Shape;150;p9"/>
            <p:cNvSpPr/>
            <p:nvPr/>
          </p:nvSpPr>
          <p:spPr>
            <a:xfrm rot="24178" flipH="1">
              <a:off x="2798313"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1" name="Google Shape;151;p9"/>
            <p:cNvSpPr/>
            <p:nvPr/>
          </p:nvSpPr>
          <p:spPr>
            <a:xfrm rot="24178" flipH="1">
              <a:off x="1918078"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2" name="Google Shape;152;p9"/>
            <p:cNvSpPr/>
            <p:nvPr/>
          </p:nvSpPr>
          <p:spPr>
            <a:xfrm rot="24178" flipH="1">
              <a:off x="1037843"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3" name="Google Shape;153;p9"/>
            <p:cNvSpPr/>
            <p:nvPr/>
          </p:nvSpPr>
          <p:spPr>
            <a:xfrm rot="24178" flipH="1">
              <a:off x="157608"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4" name="Google Shape;154;p9"/>
            <p:cNvSpPr/>
            <p:nvPr/>
          </p:nvSpPr>
          <p:spPr>
            <a:xfrm rot="24178" flipH="1">
              <a:off x="6319252"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5" name="Google Shape;155;p9"/>
            <p:cNvSpPr/>
            <p:nvPr/>
          </p:nvSpPr>
          <p:spPr>
            <a:xfrm rot="24178" flipH="1">
              <a:off x="11600661"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6" name="Google Shape;156;p9"/>
            <p:cNvSpPr/>
            <p:nvPr/>
          </p:nvSpPr>
          <p:spPr>
            <a:xfrm rot="24178" flipH="1">
              <a:off x="10720426"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7" name="Google Shape;157;p9"/>
            <p:cNvSpPr/>
            <p:nvPr/>
          </p:nvSpPr>
          <p:spPr>
            <a:xfrm rot="24178" flipH="1">
              <a:off x="9840191"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8" name="Google Shape;158;p9"/>
            <p:cNvSpPr/>
            <p:nvPr/>
          </p:nvSpPr>
          <p:spPr>
            <a:xfrm rot="24178" flipH="1">
              <a:off x="8959956"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9" name="Google Shape;159;p9"/>
            <p:cNvSpPr/>
            <p:nvPr/>
          </p:nvSpPr>
          <p:spPr>
            <a:xfrm rot="24178" flipH="1">
              <a:off x="8079722"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0" name="Google Shape;160;p9"/>
            <p:cNvSpPr/>
            <p:nvPr/>
          </p:nvSpPr>
          <p:spPr>
            <a:xfrm rot="24178" flipH="1">
              <a:off x="7199487"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7 Big Title">
  <p:cSld name="CUSTOM_6">
    <p:spTree>
      <p:nvGrpSpPr>
        <p:cNvPr id="1" name="Shape 161"/>
        <p:cNvGrpSpPr/>
        <p:nvPr/>
      </p:nvGrpSpPr>
      <p:grpSpPr>
        <a:xfrm>
          <a:off x="0" y="0"/>
          <a:ext cx="0" cy="0"/>
          <a:chOff x="0" y="0"/>
          <a:chExt cx="0" cy="0"/>
        </a:xfrm>
      </p:grpSpPr>
      <p:sp>
        <p:nvSpPr>
          <p:cNvPr id="162" name="Google Shape;162;p10"/>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63" name="Google Shape;163;p10"/>
          <p:cNvSpPr txBox="1">
            <a:spLocks noGrp="1"/>
          </p:cNvSpPr>
          <p:nvPr>
            <p:ph type="subTitle" idx="1"/>
          </p:nvPr>
        </p:nvSpPr>
        <p:spPr>
          <a:xfrm>
            <a:off x="1113000" y="5757500"/>
            <a:ext cx="9966000" cy="5277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a:lvl1pPr>
            <a:lvl2pPr lvl="1" algn="r" rtl="0">
              <a:lnSpc>
                <a:spcPct val="100000"/>
              </a:lnSpc>
              <a:spcBef>
                <a:spcPts val="0"/>
              </a:spcBef>
              <a:spcAft>
                <a:spcPts val="0"/>
              </a:spcAft>
              <a:buSzPts val="2000"/>
              <a:buNone/>
              <a:defRPr/>
            </a:lvl2pPr>
            <a:lvl3pPr lvl="2" algn="r" rtl="0">
              <a:lnSpc>
                <a:spcPct val="100000"/>
              </a:lnSpc>
              <a:spcBef>
                <a:spcPts val="0"/>
              </a:spcBef>
              <a:spcAft>
                <a:spcPts val="0"/>
              </a:spcAft>
              <a:buSzPts val="2000"/>
              <a:buNone/>
              <a:defRPr/>
            </a:lvl3pPr>
            <a:lvl4pPr lvl="3" algn="r" rtl="0">
              <a:lnSpc>
                <a:spcPct val="100000"/>
              </a:lnSpc>
              <a:spcBef>
                <a:spcPts val="0"/>
              </a:spcBef>
              <a:spcAft>
                <a:spcPts val="0"/>
              </a:spcAft>
              <a:buSzPts val="2000"/>
              <a:buNone/>
              <a:defRPr/>
            </a:lvl4pPr>
            <a:lvl5pPr lvl="4" algn="r" rtl="0">
              <a:lnSpc>
                <a:spcPct val="100000"/>
              </a:lnSpc>
              <a:spcBef>
                <a:spcPts val="0"/>
              </a:spcBef>
              <a:spcAft>
                <a:spcPts val="0"/>
              </a:spcAft>
              <a:buSzPts val="2000"/>
              <a:buNone/>
              <a:defRPr/>
            </a:lvl5pPr>
            <a:lvl6pPr lvl="5" algn="r" rtl="0">
              <a:lnSpc>
                <a:spcPct val="100000"/>
              </a:lnSpc>
              <a:spcBef>
                <a:spcPts val="0"/>
              </a:spcBef>
              <a:spcAft>
                <a:spcPts val="0"/>
              </a:spcAft>
              <a:buSzPts val="2000"/>
              <a:buNone/>
              <a:defRPr/>
            </a:lvl6pPr>
            <a:lvl7pPr lvl="6" algn="r" rtl="0">
              <a:lnSpc>
                <a:spcPct val="100000"/>
              </a:lnSpc>
              <a:spcBef>
                <a:spcPts val="0"/>
              </a:spcBef>
              <a:spcAft>
                <a:spcPts val="0"/>
              </a:spcAft>
              <a:buSzPts val="2000"/>
              <a:buNone/>
              <a:defRPr/>
            </a:lvl7pPr>
            <a:lvl8pPr lvl="7" algn="r" rtl="0">
              <a:lnSpc>
                <a:spcPct val="100000"/>
              </a:lnSpc>
              <a:spcBef>
                <a:spcPts val="0"/>
              </a:spcBef>
              <a:spcAft>
                <a:spcPts val="0"/>
              </a:spcAft>
              <a:buSzPts val="2000"/>
              <a:buNone/>
              <a:defRPr/>
            </a:lvl8pPr>
            <a:lvl9pPr lvl="8" algn="r" rtl="0">
              <a:lnSpc>
                <a:spcPct val="100000"/>
              </a:lnSpc>
              <a:spcBef>
                <a:spcPts val="0"/>
              </a:spcBef>
              <a:spcAft>
                <a:spcPts val="0"/>
              </a:spcAft>
              <a:buSzPts val="2000"/>
              <a:buNone/>
              <a:defRPr/>
            </a:lvl9pPr>
          </a:lstStyle>
          <a:p>
            <a:endParaRPr/>
          </a:p>
        </p:txBody>
      </p:sp>
      <p:sp>
        <p:nvSpPr>
          <p:cNvPr id="164" name="Google Shape;164;p10"/>
          <p:cNvSpPr/>
          <p:nvPr/>
        </p:nvSpPr>
        <p:spPr>
          <a:xfrm>
            <a:off x="286744" y="241601"/>
            <a:ext cx="11618513" cy="6374798"/>
          </a:xfrm>
          <a:custGeom>
            <a:avLst/>
            <a:gdLst/>
            <a:ahLst/>
            <a:cxnLst/>
            <a:rect l="l" t="t" r="r" b="b"/>
            <a:pathLst>
              <a:path w="11618513" h="6374798" extrusionOk="0">
                <a:moveTo>
                  <a:pt x="710175" y="0"/>
                </a:moveTo>
                <a:lnTo>
                  <a:pt x="10908950" y="0"/>
                </a:lnTo>
                <a:lnTo>
                  <a:pt x="10908079" y="8644"/>
                </a:lnTo>
                <a:cubicBezTo>
                  <a:pt x="10908079" y="399969"/>
                  <a:pt x="11225310" y="717200"/>
                  <a:pt x="11616635" y="717200"/>
                </a:cubicBezTo>
                <a:lnTo>
                  <a:pt x="11618513" y="717011"/>
                </a:lnTo>
                <a:lnTo>
                  <a:pt x="11618513" y="5658791"/>
                </a:lnTo>
                <a:lnTo>
                  <a:pt x="11613023" y="5658237"/>
                </a:lnTo>
                <a:cubicBezTo>
                  <a:pt x="11221698" y="5658237"/>
                  <a:pt x="10904467" y="5975468"/>
                  <a:pt x="10904467" y="6366793"/>
                </a:cubicBezTo>
                <a:lnTo>
                  <a:pt x="10905274" y="6374798"/>
                </a:lnTo>
                <a:lnTo>
                  <a:pt x="704885" y="6374798"/>
                </a:lnTo>
                <a:lnTo>
                  <a:pt x="706674" y="6357052"/>
                </a:lnTo>
                <a:cubicBezTo>
                  <a:pt x="706674" y="6014643"/>
                  <a:pt x="463794" y="5728962"/>
                  <a:pt x="140917" y="5662892"/>
                </a:cubicBezTo>
                <a:lnTo>
                  <a:pt x="0" y="5648686"/>
                </a:lnTo>
                <a:lnTo>
                  <a:pt x="0" y="707285"/>
                </a:lnTo>
                <a:lnTo>
                  <a:pt x="1729" y="707459"/>
                </a:lnTo>
                <a:cubicBezTo>
                  <a:pt x="344139" y="707459"/>
                  <a:pt x="629820" y="464579"/>
                  <a:pt x="695890" y="141702"/>
                </a:cubicBezTo>
                <a:close/>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8 Three columns">
  <p:cSld name="CUSTOM_8_1">
    <p:bg>
      <p:bgPr>
        <a:gradFill>
          <a:gsLst>
            <a:gs pos="0">
              <a:schemeClr val="lt1"/>
            </a:gs>
            <a:gs pos="50000">
              <a:schemeClr val="dk2"/>
            </a:gs>
            <a:gs pos="100000">
              <a:schemeClr val="lt2"/>
            </a:gs>
          </a:gsLst>
          <a:path path="circle">
            <a:fillToRect l="50000" t="50000" r="50000" b="50000"/>
          </a:path>
          <a:tileRect/>
        </a:gradFill>
        <a:effectLst/>
      </p:bgPr>
    </p:bg>
    <p:spTree>
      <p:nvGrpSpPr>
        <p:cNvPr id="1" name="Shape 165"/>
        <p:cNvGrpSpPr/>
        <p:nvPr/>
      </p:nvGrpSpPr>
      <p:grpSpPr>
        <a:xfrm>
          <a:off x="0" y="0"/>
          <a:ext cx="0" cy="0"/>
          <a:chOff x="0" y="0"/>
          <a:chExt cx="0" cy="0"/>
        </a:xfrm>
      </p:grpSpPr>
      <p:sp>
        <p:nvSpPr>
          <p:cNvPr id="166" name="Google Shape;166;p11"/>
          <p:cNvSpPr txBox="1">
            <a:spLocks noGrp="1"/>
          </p:cNvSpPr>
          <p:nvPr>
            <p:ph type="subTitle" idx="1"/>
          </p:nvPr>
        </p:nvSpPr>
        <p:spPr>
          <a:xfrm>
            <a:off x="1820440" y="3563475"/>
            <a:ext cx="24675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1"/>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7" name="Google Shape;167;p11"/>
          <p:cNvSpPr txBox="1">
            <a:spLocks noGrp="1"/>
          </p:cNvSpPr>
          <p:nvPr>
            <p:ph type="subTitle" idx="2"/>
          </p:nvPr>
        </p:nvSpPr>
        <p:spPr>
          <a:xfrm>
            <a:off x="4862247" y="3563475"/>
            <a:ext cx="24675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1"/>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8" name="Google Shape;168;p11"/>
          <p:cNvSpPr txBox="1">
            <a:spLocks noGrp="1"/>
          </p:cNvSpPr>
          <p:nvPr>
            <p:ph type="subTitle" idx="3"/>
          </p:nvPr>
        </p:nvSpPr>
        <p:spPr>
          <a:xfrm>
            <a:off x="7904054" y="3563475"/>
            <a:ext cx="24672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1"/>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9" name="Google Shape;169;p11"/>
          <p:cNvSpPr txBox="1">
            <a:spLocks noGrp="1"/>
          </p:cNvSpPr>
          <p:nvPr>
            <p:ph type="title"/>
          </p:nvPr>
        </p:nvSpPr>
        <p:spPr>
          <a:xfrm>
            <a:off x="1189050" y="669575"/>
            <a:ext cx="97074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70" name="Google Shape;170;p11"/>
          <p:cNvSpPr txBox="1">
            <a:spLocks noGrp="1"/>
          </p:cNvSpPr>
          <p:nvPr>
            <p:ph type="body" idx="4"/>
          </p:nvPr>
        </p:nvSpPr>
        <p:spPr>
          <a:xfrm>
            <a:off x="1820438" y="4129180"/>
            <a:ext cx="2467500" cy="16641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71" name="Google Shape;171;p11"/>
          <p:cNvSpPr txBox="1">
            <a:spLocks noGrp="1"/>
          </p:cNvSpPr>
          <p:nvPr>
            <p:ph type="body" idx="5"/>
          </p:nvPr>
        </p:nvSpPr>
        <p:spPr>
          <a:xfrm>
            <a:off x="4862244" y="4129180"/>
            <a:ext cx="2467500" cy="16608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72" name="Google Shape;172;p11"/>
          <p:cNvSpPr txBox="1">
            <a:spLocks noGrp="1"/>
          </p:cNvSpPr>
          <p:nvPr>
            <p:ph type="body" idx="6"/>
          </p:nvPr>
        </p:nvSpPr>
        <p:spPr>
          <a:xfrm>
            <a:off x="7904051" y="4129180"/>
            <a:ext cx="2467500" cy="16608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73" name="Google Shape;173;p11"/>
          <p:cNvSpPr/>
          <p:nvPr/>
        </p:nvSpPr>
        <p:spPr>
          <a:xfrm>
            <a:off x="0" y="-1"/>
            <a:ext cx="12192000" cy="6857999"/>
          </a:xfrm>
          <a:custGeom>
            <a:avLst/>
            <a:gdLst/>
            <a:ahLst/>
            <a:cxnLst/>
            <a:rect l="l" t="t" r="r" b="b"/>
            <a:pathLst>
              <a:path w="12192000" h="6857999" extrusionOk="0">
                <a:moveTo>
                  <a:pt x="1632040" y="252485"/>
                </a:moveTo>
                <a:cubicBezTo>
                  <a:pt x="1363836" y="252485"/>
                  <a:pt x="1146414" y="469907"/>
                  <a:pt x="1146414" y="738111"/>
                </a:cubicBezTo>
                <a:lnTo>
                  <a:pt x="1146414" y="6119892"/>
                </a:lnTo>
                <a:cubicBezTo>
                  <a:pt x="1146414" y="6388096"/>
                  <a:pt x="1363836" y="6605518"/>
                  <a:pt x="1632040" y="6605518"/>
                </a:cubicBezTo>
                <a:lnTo>
                  <a:pt x="10559961" y="6605518"/>
                </a:lnTo>
                <a:cubicBezTo>
                  <a:pt x="10828165" y="6605518"/>
                  <a:pt x="11045587" y="6388096"/>
                  <a:pt x="11045587" y="6119892"/>
                </a:cubicBezTo>
                <a:lnTo>
                  <a:pt x="11045587" y="738111"/>
                </a:lnTo>
                <a:cubicBezTo>
                  <a:pt x="11045587" y="469907"/>
                  <a:pt x="10828165" y="252485"/>
                  <a:pt x="10559961" y="252485"/>
                </a:cubicBezTo>
                <a:close/>
                <a:moveTo>
                  <a:pt x="0" y="0"/>
                </a:moveTo>
                <a:lnTo>
                  <a:pt x="12192000" y="0"/>
                </a:lnTo>
                <a:lnTo>
                  <a:pt x="12192000" y="6857999"/>
                </a:lnTo>
                <a:lnTo>
                  <a:pt x="0" y="6857999"/>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nvGrpSpPr>
          <p:cNvPr id="174" name="Google Shape;174;p11"/>
          <p:cNvGrpSpPr/>
          <p:nvPr/>
        </p:nvGrpSpPr>
        <p:grpSpPr>
          <a:xfrm>
            <a:off x="321064" y="83450"/>
            <a:ext cx="511208" cy="6631459"/>
            <a:chOff x="244866" y="83442"/>
            <a:chExt cx="416700" cy="6631459"/>
          </a:xfrm>
        </p:grpSpPr>
        <p:sp>
          <p:nvSpPr>
            <p:cNvPr id="175" name="Google Shape;175;p11"/>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6" name="Google Shape;176;p11"/>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7" name="Google Shape;177;p11"/>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8" name="Google Shape;178;p11"/>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9" name="Google Shape;179;p11"/>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0" name="Google Shape;180;p11"/>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1" name="Google Shape;181;p11"/>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2" name="Google Shape;182;p11"/>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183" name="Google Shape;183;p11"/>
          <p:cNvGrpSpPr/>
          <p:nvPr/>
        </p:nvGrpSpPr>
        <p:grpSpPr>
          <a:xfrm>
            <a:off x="11402439" y="83450"/>
            <a:ext cx="511208" cy="6631459"/>
            <a:chOff x="244866" y="83442"/>
            <a:chExt cx="416700" cy="6631459"/>
          </a:xfrm>
        </p:grpSpPr>
        <p:sp>
          <p:nvSpPr>
            <p:cNvPr id="184" name="Google Shape;184;p11"/>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5" name="Google Shape;185;p11"/>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6" name="Google Shape;186;p11"/>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7" name="Google Shape;187;p11"/>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8" name="Google Shape;188;p11"/>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9" name="Google Shape;189;p11"/>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90" name="Google Shape;190;p11"/>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91" name="Google Shape;191;p11"/>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9 Text and Image">
  <p:cSld name="CUSTOM_9">
    <p:spTree>
      <p:nvGrpSpPr>
        <p:cNvPr id="1" name="Shape 192"/>
        <p:cNvGrpSpPr/>
        <p:nvPr/>
      </p:nvGrpSpPr>
      <p:grpSpPr>
        <a:xfrm>
          <a:off x="0" y="0"/>
          <a:ext cx="0" cy="0"/>
          <a:chOff x="0" y="0"/>
          <a:chExt cx="0" cy="0"/>
        </a:xfrm>
      </p:grpSpPr>
      <p:sp>
        <p:nvSpPr>
          <p:cNvPr id="193" name="Google Shape;193;p12"/>
          <p:cNvSpPr txBox="1">
            <a:spLocks noGrp="1"/>
          </p:cNvSpPr>
          <p:nvPr>
            <p:ph type="title"/>
          </p:nvPr>
        </p:nvSpPr>
        <p:spPr>
          <a:xfrm>
            <a:off x="925500" y="1946013"/>
            <a:ext cx="5170500" cy="799200"/>
          </a:xfrm>
          <a:prstGeom prst="rect">
            <a:avLst/>
          </a:prstGeom>
        </p:spPr>
        <p:txBody>
          <a:bodyPr spcFirstLastPara="1" wrap="square" lIns="121900" tIns="121900" rIns="121900" bIns="121900" anchor="ctr" anchorCtr="0">
            <a:noAutofit/>
          </a:bodyPr>
          <a:lstStyle>
            <a:lvl1pPr lvl="0" rtl="0">
              <a:lnSpc>
                <a:spcPct val="80000"/>
              </a:lnSpc>
              <a:spcBef>
                <a:spcPts val="0"/>
              </a:spcBef>
              <a:spcAft>
                <a:spcPts val="0"/>
              </a:spcAft>
              <a:buSzPts val="6000"/>
              <a:buNone/>
              <a:defRPr/>
            </a:lvl1pPr>
            <a:lvl2pPr lvl="1" algn="r" rtl="0">
              <a:spcBef>
                <a:spcPts val="0"/>
              </a:spcBef>
              <a:spcAft>
                <a:spcPts val="0"/>
              </a:spcAft>
              <a:buSzPts val="15000"/>
              <a:buNone/>
              <a:defRPr sz="15000"/>
            </a:lvl2pPr>
            <a:lvl3pPr lvl="2" algn="r" rtl="0">
              <a:spcBef>
                <a:spcPts val="0"/>
              </a:spcBef>
              <a:spcAft>
                <a:spcPts val="0"/>
              </a:spcAft>
              <a:buSzPts val="15000"/>
              <a:buNone/>
              <a:defRPr sz="15000"/>
            </a:lvl3pPr>
            <a:lvl4pPr lvl="3" algn="r" rtl="0">
              <a:spcBef>
                <a:spcPts val="0"/>
              </a:spcBef>
              <a:spcAft>
                <a:spcPts val="0"/>
              </a:spcAft>
              <a:buSzPts val="15000"/>
              <a:buNone/>
              <a:defRPr sz="15000"/>
            </a:lvl4pPr>
            <a:lvl5pPr lvl="4" algn="r" rtl="0">
              <a:spcBef>
                <a:spcPts val="0"/>
              </a:spcBef>
              <a:spcAft>
                <a:spcPts val="0"/>
              </a:spcAft>
              <a:buSzPts val="15000"/>
              <a:buNone/>
              <a:defRPr sz="15000"/>
            </a:lvl5pPr>
            <a:lvl6pPr lvl="5" algn="r" rtl="0">
              <a:spcBef>
                <a:spcPts val="0"/>
              </a:spcBef>
              <a:spcAft>
                <a:spcPts val="0"/>
              </a:spcAft>
              <a:buSzPts val="15000"/>
              <a:buNone/>
              <a:defRPr sz="15000"/>
            </a:lvl6pPr>
            <a:lvl7pPr lvl="6" algn="r" rtl="0">
              <a:spcBef>
                <a:spcPts val="0"/>
              </a:spcBef>
              <a:spcAft>
                <a:spcPts val="0"/>
              </a:spcAft>
              <a:buSzPts val="15000"/>
              <a:buNone/>
              <a:defRPr sz="15000"/>
            </a:lvl7pPr>
            <a:lvl8pPr lvl="7" algn="r" rtl="0">
              <a:spcBef>
                <a:spcPts val="0"/>
              </a:spcBef>
              <a:spcAft>
                <a:spcPts val="0"/>
              </a:spcAft>
              <a:buSzPts val="15000"/>
              <a:buNone/>
              <a:defRPr sz="15000"/>
            </a:lvl8pPr>
            <a:lvl9pPr lvl="8" algn="r" rtl="0">
              <a:spcBef>
                <a:spcPts val="0"/>
              </a:spcBef>
              <a:spcAft>
                <a:spcPts val="0"/>
              </a:spcAft>
              <a:buSzPts val="15000"/>
              <a:buNone/>
              <a:defRPr sz="15000"/>
            </a:lvl9pPr>
          </a:lstStyle>
          <a:p>
            <a:endParaRPr/>
          </a:p>
        </p:txBody>
      </p:sp>
      <p:sp>
        <p:nvSpPr>
          <p:cNvPr id="194" name="Google Shape;194;p12"/>
          <p:cNvSpPr txBox="1">
            <a:spLocks noGrp="1"/>
          </p:cNvSpPr>
          <p:nvPr>
            <p:ph type="subTitle" idx="1"/>
          </p:nvPr>
        </p:nvSpPr>
        <p:spPr>
          <a:xfrm>
            <a:off x="439850" y="4343238"/>
            <a:ext cx="3875100" cy="717900"/>
          </a:xfrm>
          <a:prstGeom prst="rect">
            <a:avLst/>
          </a:prstGeom>
        </p:spPr>
        <p:txBody>
          <a:bodyPr spcFirstLastPara="1" wrap="square" lIns="121900" tIns="121900" rIns="121900" bIns="121900" anchor="t" anchorCtr="0">
            <a:noAutofit/>
          </a:bodyPr>
          <a:lstStyle>
            <a:lvl1pPr lvl="0" algn="r" rtl="0">
              <a:spcBef>
                <a:spcPts val="0"/>
              </a:spcBef>
              <a:spcAft>
                <a:spcPts val="0"/>
              </a:spcAft>
              <a:buSzPts val="1800"/>
              <a:buNone/>
              <a:defRPr sz="1800"/>
            </a:lvl1pPr>
            <a:lvl2pPr lvl="1" algn="r" rtl="0">
              <a:spcBef>
                <a:spcPts val="2100"/>
              </a:spcBef>
              <a:spcAft>
                <a:spcPts val="0"/>
              </a:spcAft>
              <a:buSzPts val="1800"/>
              <a:buNone/>
              <a:defRPr sz="1800"/>
            </a:lvl2pPr>
            <a:lvl3pPr lvl="2" algn="r" rtl="0">
              <a:spcBef>
                <a:spcPts val="2100"/>
              </a:spcBef>
              <a:spcAft>
                <a:spcPts val="0"/>
              </a:spcAft>
              <a:buSzPts val="1800"/>
              <a:buNone/>
              <a:defRPr sz="1800"/>
            </a:lvl3pPr>
            <a:lvl4pPr lvl="3" algn="r" rtl="0">
              <a:spcBef>
                <a:spcPts val="2100"/>
              </a:spcBef>
              <a:spcAft>
                <a:spcPts val="0"/>
              </a:spcAft>
              <a:buSzPts val="1800"/>
              <a:buNone/>
              <a:defRPr sz="1800"/>
            </a:lvl4pPr>
            <a:lvl5pPr lvl="4" algn="r" rtl="0">
              <a:spcBef>
                <a:spcPts val="2100"/>
              </a:spcBef>
              <a:spcAft>
                <a:spcPts val="0"/>
              </a:spcAft>
              <a:buSzPts val="1800"/>
              <a:buNone/>
              <a:defRPr sz="1800"/>
            </a:lvl5pPr>
            <a:lvl6pPr lvl="5" algn="r" rtl="0">
              <a:spcBef>
                <a:spcPts val="2100"/>
              </a:spcBef>
              <a:spcAft>
                <a:spcPts val="0"/>
              </a:spcAft>
              <a:buSzPts val="1800"/>
              <a:buNone/>
              <a:defRPr sz="1800"/>
            </a:lvl6pPr>
            <a:lvl7pPr lvl="6" algn="r" rtl="0">
              <a:spcBef>
                <a:spcPts val="2100"/>
              </a:spcBef>
              <a:spcAft>
                <a:spcPts val="0"/>
              </a:spcAft>
              <a:buSzPts val="1800"/>
              <a:buNone/>
              <a:defRPr sz="1800"/>
            </a:lvl7pPr>
            <a:lvl8pPr lvl="7" algn="r" rtl="0">
              <a:spcBef>
                <a:spcPts val="2100"/>
              </a:spcBef>
              <a:spcAft>
                <a:spcPts val="0"/>
              </a:spcAft>
              <a:buSzPts val="1800"/>
              <a:buNone/>
              <a:defRPr sz="1800"/>
            </a:lvl8pPr>
            <a:lvl9pPr lvl="8" algn="r" rtl="0">
              <a:spcBef>
                <a:spcPts val="2100"/>
              </a:spcBef>
              <a:spcAft>
                <a:spcPts val="2100"/>
              </a:spcAft>
              <a:buSzPts val="1800"/>
              <a:buNone/>
              <a:defRPr sz="1800"/>
            </a:lvl9pPr>
          </a:lstStyle>
          <a:p>
            <a:endParaRPr/>
          </a:p>
        </p:txBody>
      </p:sp>
      <p:sp>
        <p:nvSpPr>
          <p:cNvPr id="195" name="Google Shape;195;p12"/>
          <p:cNvSpPr>
            <a:spLocks noGrp="1"/>
          </p:cNvSpPr>
          <p:nvPr>
            <p:ph type="pic" idx="2"/>
          </p:nvPr>
        </p:nvSpPr>
        <p:spPr>
          <a:xfrm>
            <a:off x="4572000" y="1040950"/>
            <a:ext cx="6981900" cy="44769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11 Title and text left">
  <p:cSld name="CUSTOM_15">
    <p:spTree>
      <p:nvGrpSpPr>
        <p:cNvPr id="1" name="Shape 216"/>
        <p:cNvGrpSpPr/>
        <p:nvPr/>
      </p:nvGrpSpPr>
      <p:grpSpPr>
        <a:xfrm>
          <a:off x="0" y="0"/>
          <a:ext cx="0" cy="0"/>
          <a:chOff x="0" y="0"/>
          <a:chExt cx="0" cy="0"/>
        </a:xfrm>
      </p:grpSpPr>
      <p:sp>
        <p:nvSpPr>
          <p:cNvPr id="217" name="Google Shape;217;p14"/>
          <p:cNvSpPr/>
          <p:nvPr/>
        </p:nvSpPr>
        <p:spPr>
          <a:xfrm>
            <a:off x="0" y="-1"/>
            <a:ext cx="12192000" cy="6857999"/>
          </a:xfrm>
          <a:custGeom>
            <a:avLst/>
            <a:gdLst/>
            <a:ahLst/>
            <a:cxnLst/>
            <a:rect l="l" t="t" r="r" b="b"/>
            <a:pathLst>
              <a:path w="12192000" h="6857999" extrusionOk="0">
                <a:moveTo>
                  <a:pt x="1632040" y="252485"/>
                </a:moveTo>
                <a:cubicBezTo>
                  <a:pt x="1363836" y="252485"/>
                  <a:pt x="1146414" y="469907"/>
                  <a:pt x="1146414" y="738111"/>
                </a:cubicBezTo>
                <a:lnTo>
                  <a:pt x="1146414" y="6119892"/>
                </a:lnTo>
                <a:cubicBezTo>
                  <a:pt x="1146414" y="6388096"/>
                  <a:pt x="1363836" y="6605518"/>
                  <a:pt x="1632040" y="6605518"/>
                </a:cubicBezTo>
                <a:lnTo>
                  <a:pt x="10559961" y="6605518"/>
                </a:lnTo>
                <a:cubicBezTo>
                  <a:pt x="10828165" y="6605518"/>
                  <a:pt x="11045587" y="6388096"/>
                  <a:pt x="11045587" y="6119892"/>
                </a:cubicBezTo>
                <a:lnTo>
                  <a:pt x="11045587" y="738111"/>
                </a:lnTo>
                <a:cubicBezTo>
                  <a:pt x="11045587" y="469907"/>
                  <a:pt x="10828165" y="252485"/>
                  <a:pt x="10559961" y="252485"/>
                </a:cubicBezTo>
                <a:close/>
                <a:moveTo>
                  <a:pt x="0" y="0"/>
                </a:moveTo>
                <a:lnTo>
                  <a:pt x="12192000" y="0"/>
                </a:lnTo>
                <a:lnTo>
                  <a:pt x="12192000" y="6857999"/>
                </a:lnTo>
                <a:lnTo>
                  <a:pt x="0" y="6857999"/>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nvGrpSpPr>
          <p:cNvPr id="218" name="Google Shape;218;p14"/>
          <p:cNvGrpSpPr/>
          <p:nvPr/>
        </p:nvGrpSpPr>
        <p:grpSpPr>
          <a:xfrm>
            <a:off x="321064" y="83450"/>
            <a:ext cx="511208" cy="6631459"/>
            <a:chOff x="244866" y="83442"/>
            <a:chExt cx="416700" cy="6631459"/>
          </a:xfrm>
        </p:grpSpPr>
        <p:sp>
          <p:nvSpPr>
            <p:cNvPr id="219" name="Google Shape;219;p14"/>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0" name="Google Shape;220;p14"/>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1" name="Google Shape;221;p14"/>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2" name="Google Shape;222;p14"/>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3" name="Google Shape;223;p14"/>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4" name="Google Shape;224;p14"/>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5" name="Google Shape;225;p14"/>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6" name="Google Shape;226;p14"/>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227" name="Google Shape;227;p14"/>
          <p:cNvGrpSpPr/>
          <p:nvPr/>
        </p:nvGrpSpPr>
        <p:grpSpPr>
          <a:xfrm>
            <a:off x="11402439" y="83450"/>
            <a:ext cx="511208" cy="6631459"/>
            <a:chOff x="244866" y="83442"/>
            <a:chExt cx="416700" cy="6631459"/>
          </a:xfrm>
        </p:grpSpPr>
        <p:sp>
          <p:nvSpPr>
            <p:cNvPr id="228" name="Google Shape;228;p14"/>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9" name="Google Shape;229;p14"/>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0" name="Google Shape;230;p14"/>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1" name="Google Shape;231;p14"/>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2" name="Google Shape;232;p14"/>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3" name="Google Shape;233;p14"/>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4" name="Google Shape;234;p14"/>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5" name="Google Shape;235;p14"/>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236" name="Google Shape;236;p14"/>
          <p:cNvSpPr txBox="1">
            <a:spLocks noGrp="1"/>
          </p:cNvSpPr>
          <p:nvPr>
            <p:ph type="title"/>
          </p:nvPr>
        </p:nvSpPr>
        <p:spPr>
          <a:xfrm>
            <a:off x="1414200" y="4861825"/>
            <a:ext cx="9363600" cy="9561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 name="Google Shape;237;p14"/>
          <p:cNvSpPr txBox="1">
            <a:spLocks noGrp="1"/>
          </p:cNvSpPr>
          <p:nvPr>
            <p:ph type="body" idx="1"/>
          </p:nvPr>
        </p:nvSpPr>
        <p:spPr>
          <a:xfrm>
            <a:off x="1414200" y="5736525"/>
            <a:ext cx="9363600" cy="625200"/>
          </a:xfrm>
          <a:prstGeom prst="rect">
            <a:avLst/>
          </a:prstGeom>
        </p:spPr>
        <p:txBody>
          <a:bodyPr spcFirstLastPara="1" wrap="square" lIns="121900" tIns="121900" rIns="121900" bIns="121900" anchor="t" anchorCtr="0">
            <a:noAutofit/>
          </a:bodyPr>
          <a:lstStyle>
            <a:lvl1pPr marL="457200" lvl="0" indent="-355600" algn="ctr" rtl="0">
              <a:spcBef>
                <a:spcPts val="0"/>
              </a:spcBef>
              <a:spcAft>
                <a:spcPts val="0"/>
              </a:spcAft>
              <a:buSzPts val="2000"/>
              <a:buChar char="●"/>
              <a:defRPr/>
            </a:lvl1pPr>
            <a:lvl2pPr marL="914400" lvl="1" indent="-355600" algn="r" rtl="0">
              <a:spcBef>
                <a:spcPts val="0"/>
              </a:spcBef>
              <a:spcAft>
                <a:spcPts val="0"/>
              </a:spcAft>
              <a:buSzPts val="2000"/>
              <a:buChar char="○"/>
              <a:defRPr/>
            </a:lvl2pPr>
            <a:lvl3pPr marL="1371600" lvl="2" indent="-355600" algn="r" rtl="0">
              <a:spcBef>
                <a:spcPts val="2100"/>
              </a:spcBef>
              <a:spcAft>
                <a:spcPts val="0"/>
              </a:spcAft>
              <a:buSzPts val="2000"/>
              <a:buChar char="■"/>
              <a:defRPr/>
            </a:lvl3pPr>
            <a:lvl4pPr marL="1828800" lvl="3" indent="-355600" algn="r" rtl="0">
              <a:spcBef>
                <a:spcPts val="2100"/>
              </a:spcBef>
              <a:spcAft>
                <a:spcPts val="0"/>
              </a:spcAft>
              <a:buSzPts val="2000"/>
              <a:buChar char="●"/>
              <a:defRPr/>
            </a:lvl4pPr>
            <a:lvl5pPr marL="2286000" lvl="4" indent="-355600" algn="r" rtl="0">
              <a:spcBef>
                <a:spcPts val="2100"/>
              </a:spcBef>
              <a:spcAft>
                <a:spcPts val="0"/>
              </a:spcAft>
              <a:buSzPts val="2000"/>
              <a:buChar char="○"/>
              <a:defRPr/>
            </a:lvl5pPr>
            <a:lvl6pPr marL="2743200" lvl="5" indent="-355600" algn="r" rtl="0">
              <a:spcBef>
                <a:spcPts val="2100"/>
              </a:spcBef>
              <a:spcAft>
                <a:spcPts val="0"/>
              </a:spcAft>
              <a:buSzPts val="2000"/>
              <a:buChar char="■"/>
              <a:defRPr/>
            </a:lvl6pPr>
            <a:lvl7pPr marL="3200400" lvl="6" indent="-355600" algn="r" rtl="0">
              <a:spcBef>
                <a:spcPts val="2100"/>
              </a:spcBef>
              <a:spcAft>
                <a:spcPts val="0"/>
              </a:spcAft>
              <a:buSzPts val="2000"/>
              <a:buChar char="●"/>
              <a:defRPr/>
            </a:lvl7pPr>
            <a:lvl8pPr marL="3657600" lvl="7" indent="-355600" algn="r" rtl="0">
              <a:spcBef>
                <a:spcPts val="2100"/>
              </a:spcBef>
              <a:spcAft>
                <a:spcPts val="0"/>
              </a:spcAft>
              <a:buSzPts val="2000"/>
              <a:buChar char="○"/>
              <a:defRPr/>
            </a:lvl8pPr>
            <a:lvl9pPr marL="4114800" lvl="8" indent="-355600" algn="r" rtl="0">
              <a:spcBef>
                <a:spcPts val="2100"/>
              </a:spcBef>
              <a:spcAft>
                <a:spcPts val="2100"/>
              </a:spcAft>
              <a:buSzPts val="20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50000">
              <a:schemeClr val="dk2"/>
            </a:gs>
            <a:gs pos="100000">
              <a:schemeClr val="lt2"/>
            </a:gs>
          </a:gsLst>
          <a:path path="circle">
            <a:fillToRect l="50000" t="50000" r="50000" b="50000"/>
          </a:path>
          <a:tileRect/>
        </a:gra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2">
            <a:alphaModFix/>
          </a:blip>
          <a:srcRect l="7351" t="9166" r="3751" b="8250"/>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1pPr>
            <a:lvl2pPr lvl="1">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2pPr>
            <a:lvl3pPr lvl="2">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3pPr>
            <a:lvl4pPr lvl="3">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4pPr>
            <a:lvl5pPr lvl="4">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5pPr>
            <a:lvl6pPr lvl="5">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6pPr>
            <a:lvl7pPr lvl="6">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7pPr>
            <a:lvl8pPr lvl="7">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8pPr>
            <a:lvl9pPr lvl="8">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9pPr>
          </a:lstStyle>
          <a:p>
            <a:endParaRPr/>
          </a:p>
        </p:txBody>
      </p:sp>
      <p:sp>
        <p:nvSpPr>
          <p:cNvPr id="8" name="Google Shape;8;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55600">
              <a:lnSpc>
                <a:spcPct val="115000"/>
              </a:lnSpc>
              <a:spcBef>
                <a:spcPts val="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1pPr>
            <a:lvl2pPr marL="914400" lvl="1" indent="-355600">
              <a:lnSpc>
                <a:spcPct val="115000"/>
              </a:lnSpc>
              <a:spcBef>
                <a:spcPts val="210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2pPr>
            <a:lvl3pPr marL="1371600" lvl="2" indent="-355600">
              <a:lnSpc>
                <a:spcPct val="115000"/>
              </a:lnSpc>
              <a:spcBef>
                <a:spcPts val="210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3pPr>
            <a:lvl4pPr marL="1828800" lvl="3" indent="-355600">
              <a:lnSpc>
                <a:spcPct val="115000"/>
              </a:lnSpc>
              <a:spcBef>
                <a:spcPts val="210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4pPr>
            <a:lvl5pPr marL="2286000" lvl="4" indent="-355600">
              <a:lnSpc>
                <a:spcPct val="115000"/>
              </a:lnSpc>
              <a:spcBef>
                <a:spcPts val="210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5pPr>
            <a:lvl6pPr marL="2743200" lvl="5" indent="-355600">
              <a:lnSpc>
                <a:spcPct val="115000"/>
              </a:lnSpc>
              <a:spcBef>
                <a:spcPts val="210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6pPr>
            <a:lvl7pPr marL="3200400" lvl="6" indent="-355600">
              <a:lnSpc>
                <a:spcPct val="115000"/>
              </a:lnSpc>
              <a:spcBef>
                <a:spcPts val="210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7pPr>
            <a:lvl8pPr marL="3657600" lvl="7" indent="-355600">
              <a:lnSpc>
                <a:spcPct val="115000"/>
              </a:lnSpc>
              <a:spcBef>
                <a:spcPts val="210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8pPr>
            <a:lvl9pPr marL="4114800" lvl="8" indent="-355600">
              <a:lnSpc>
                <a:spcPct val="115000"/>
              </a:lnSpc>
              <a:spcBef>
                <a:spcPts val="2100"/>
              </a:spcBef>
              <a:spcAft>
                <a:spcPts val="2100"/>
              </a:spcAft>
              <a:buClr>
                <a:schemeClr val="dk1"/>
              </a:buClr>
              <a:buSzPts val="2000"/>
              <a:buFont typeface="Lancelot"/>
              <a:buChar char="■"/>
              <a:defRPr sz="2000">
                <a:solidFill>
                  <a:schemeClr val="dk1"/>
                </a:solidFill>
                <a:latin typeface="Lancelot"/>
                <a:ea typeface="Lancelot"/>
                <a:cs typeface="Lancelot"/>
                <a:sym typeface="Lancelot"/>
              </a:defRPr>
            </a:lvl9pPr>
          </a:lstStyle>
          <a:p>
            <a:endParaRPr/>
          </a:p>
        </p:txBody>
      </p:sp>
      <p:sp>
        <p:nvSpPr>
          <p:cNvPr id="9" name="Google Shape;9;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6" r:id="rId6"/>
    <p:sldLayoutId id="2147483657" r:id="rId7"/>
    <p:sldLayoutId id="2147483658" r:id="rId8"/>
    <p:sldLayoutId id="2147483660" r:id="rId9"/>
    <p:sldLayoutId id="214748366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0000">
              <a:schemeClr val="dk2"/>
            </a:gs>
            <a:gs pos="100000">
              <a:schemeClr val="lt2"/>
            </a:gs>
          </a:gsLst>
          <a:path path="circle">
            <a:fillToRect l="50000" t="50000" r="50000" b="50000"/>
          </a:path>
          <a:tileRect/>
        </a:gradFill>
        <a:effectLst/>
      </p:bgPr>
    </p:bg>
    <p:spTree>
      <p:nvGrpSpPr>
        <p:cNvPr id="1" name="Shape 294"/>
        <p:cNvGrpSpPr/>
        <p:nvPr/>
      </p:nvGrpSpPr>
      <p:grpSpPr>
        <a:xfrm>
          <a:off x="0" y="0"/>
          <a:ext cx="0" cy="0"/>
          <a:chOff x="0" y="0"/>
          <a:chExt cx="0" cy="0"/>
        </a:xfrm>
      </p:grpSpPr>
      <p:sp>
        <p:nvSpPr>
          <p:cNvPr id="295" name="Google Shape;295;p19"/>
          <p:cNvSpPr txBox="1">
            <a:spLocks noGrp="1"/>
          </p:cNvSpPr>
          <p:nvPr>
            <p:ph type="subTitle" idx="1"/>
          </p:nvPr>
        </p:nvSpPr>
        <p:spPr>
          <a:xfrm>
            <a:off x="733350" y="5061098"/>
            <a:ext cx="10725300" cy="1222744"/>
          </a:xfrm>
          <a:prstGeom prst="rect">
            <a:avLst/>
          </a:prstGeom>
        </p:spPr>
        <p:txBody>
          <a:bodyPr spcFirstLastPara="1" wrap="square" lIns="121900" tIns="121900" rIns="121900" bIns="121900" anchor="ctr" anchorCtr="0">
            <a:noAutofit/>
          </a:bodyPr>
          <a:lstStyle/>
          <a:p>
            <a:r>
              <a:rPr lang="en-US" dirty="0">
                <a:latin typeface="Arial" panose="020B0604020202020204" pitchFamily="34" charset="0"/>
                <a:cs typeface="Arial" panose="020B0604020202020204" pitchFamily="34" charset="0"/>
              </a:rPr>
              <a:t>Charity Smith</a:t>
            </a:r>
          </a:p>
          <a:p>
            <a:r>
              <a:rPr lang="en-US" dirty="0">
                <a:latin typeface="Arial" panose="020B0604020202020204" pitchFamily="34" charset="0"/>
                <a:cs typeface="Arial" panose="020B0604020202020204" pitchFamily="34" charset="0"/>
              </a:rPr>
              <a:t>MSDS 692 Data Science Practicum</a:t>
            </a:r>
          </a:p>
          <a:p>
            <a:r>
              <a:rPr lang="en-US" dirty="0">
                <a:latin typeface="Arial" panose="020B0604020202020204" pitchFamily="34" charset="0"/>
                <a:cs typeface="Arial" panose="020B0604020202020204" pitchFamily="34" charset="0"/>
              </a:rPr>
              <a:t>Regis Summer 2024</a:t>
            </a:r>
          </a:p>
        </p:txBody>
      </p:sp>
      <p:sp>
        <p:nvSpPr>
          <p:cNvPr id="296" name="Google Shape;296;p19"/>
          <p:cNvSpPr txBox="1">
            <a:spLocks noGrp="1"/>
          </p:cNvSpPr>
          <p:nvPr>
            <p:ph type="title"/>
          </p:nvPr>
        </p:nvSpPr>
        <p:spPr>
          <a:xfrm>
            <a:off x="1105785" y="1116419"/>
            <a:ext cx="10196623" cy="3576031"/>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sz="6000" dirty="0"/>
              <a:t>Diving into Darkness: </a:t>
            </a:r>
            <a:br>
              <a:rPr lang="en-US" sz="6000" dirty="0"/>
            </a:br>
            <a:r>
              <a:rPr lang="en-US" sz="6000" dirty="0"/>
              <a:t>A Comparative Analysis of Batman Movies Through NLP and Sentiment Analysis</a:t>
            </a:r>
            <a:endParaRPr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5244-E079-8D0A-47DC-7E2D5664319D}"/>
              </a:ext>
            </a:extLst>
          </p:cNvPr>
          <p:cNvSpPr>
            <a:spLocks noGrp="1"/>
          </p:cNvSpPr>
          <p:nvPr>
            <p:ph type="title"/>
          </p:nvPr>
        </p:nvSpPr>
        <p:spPr>
          <a:xfrm>
            <a:off x="245016" y="241750"/>
            <a:ext cx="11525226" cy="799200"/>
          </a:xfrm>
        </p:spPr>
        <p:txBody>
          <a:bodyPr/>
          <a:lstStyle/>
          <a:p>
            <a:pPr algn="ctr"/>
            <a:r>
              <a:rPr lang="en-US" sz="3600" b="1" dirty="0"/>
              <a:t>EDA in Movie Scripts – Word Co-occurrence Heatmaps</a:t>
            </a:r>
            <a:endParaRPr lang="en-US" sz="3600" dirty="0"/>
          </a:p>
        </p:txBody>
      </p:sp>
      <p:pic>
        <p:nvPicPr>
          <p:cNvPr id="7" name="Picture 6">
            <a:extLst>
              <a:ext uri="{FF2B5EF4-FFF2-40B4-BE49-F238E27FC236}">
                <a16:creationId xmlns:a16="http://schemas.microsoft.com/office/drawing/2014/main" id="{9C0DA917-B436-C7F0-994E-A200118A7DCB}"/>
              </a:ext>
            </a:extLst>
          </p:cNvPr>
          <p:cNvPicPr>
            <a:picLocks noChangeAspect="1"/>
          </p:cNvPicPr>
          <p:nvPr/>
        </p:nvPicPr>
        <p:blipFill>
          <a:blip r:embed="rId2"/>
          <a:stretch>
            <a:fillRect/>
          </a:stretch>
        </p:blipFill>
        <p:spPr>
          <a:xfrm>
            <a:off x="508442" y="1040950"/>
            <a:ext cx="5299105" cy="4318523"/>
          </a:xfrm>
          <a:prstGeom prst="rect">
            <a:avLst/>
          </a:prstGeom>
        </p:spPr>
      </p:pic>
      <p:sp>
        <p:nvSpPr>
          <p:cNvPr id="10" name="TextBox 9">
            <a:extLst>
              <a:ext uri="{FF2B5EF4-FFF2-40B4-BE49-F238E27FC236}">
                <a16:creationId xmlns:a16="http://schemas.microsoft.com/office/drawing/2014/main" id="{0540ED4D-1660-68BC-7CF5-8F14CD9A3330}"/>
              </a:ext>
            </a:extLst>
          </p:cNvPr>
          <p:cNvSpPr txBox="1"/>
          <p:nvPr/>
        </p:nvSpPr>
        <p:spPr>
          <a:xfrm>
            <a:off x="585409" y="5507666"/>
            <a:ext cx="10748898" cy="1077218"/>
          </a:xfrm>
          <a:prstGeom prst="rect">
            <a:avLst/>
          </a:prstGeom>
          <a:noFill/>
        </p:spPr>
        <p:txBody>
          <a:bodyPr wrap="square">
            <a:spAutoFit/>
          </a:bodyPr>
          <a:lstStyle/>
          <a:p>
            <a:r>
              <a:rPr lang="en-US" sz="1600" dirty="0">
                <a:solidFill>
                  <a:schemeClr val="tx1"/>
                </a:solidFill>
              </a:rPr>
              <a:t>Characters like Bruce, Vicki, Dent, and Joker have strong interactions, as shown by the high co-occurrence frequencies.</a:t>
            </a:r>
          </a:p>
          <a:p>
            <a:r>
              <a:rPr lang="en-US" sz="1600" dirty="0">
                <a:solidFill>
                  <a:schemeClr val="tx1"/>
                </a:solidFill>
              </a:rPr>
              <a:t>The presence of frequent co-occurrences between key characters (e.g., Bruce and Vicki, Bruce and Joker) highlights pivotal relationships and interactions that drive the storyline.</a:t>
            </a:r>
          </a:p>
        </p:txBody>
      </p:sp>
      <p:pic>
        <p:nvPicPr>
          <p:cNvPr id="11" name="Picture 10">
            <a:extLst>
              <a:ext uri="{FF2B5EF4-FFF2-40B4-BE49-F238E27FC236}">
                <a16:creationId xmlns:a16="http://schemas.microsoft.com/office/drawing/2014/main" id="{6E75CC20-D562-66AF-54D4-04C762247AC9}"/>
              </a:ext>
            </a:extLst>
          </p:cNvPr>
          <p:cNvPicPr>
            <a:picLocks noChangeAspect="1"/>
          </p:cNvPicPr>
          <p:nvPr/>
        </p:nvPicPr>
        <p:blipFill>
          <a:blip r:embed="rId3"/>
          <a:stretch>
            <a:fillRect/>
          </a:stretch>
        </p:blipFill>
        <p:spPr>
          <a:xfrm>
            <a:off x="6204564" y="1040950"/>
            <a:ext cx="5257333" cy="4318524"/>
          </a:xfrm>
          <a:prstGeom prst="rect">
            <a:avLst/>
          </a:prstGeom>
        </p:spPr>
      </p:pic>
    </p:spTree>
    <p:extLst>
      <p:ext uri="{BB962C8B-B14F-4D97-AF65-F5344CB8AC3E}">
        <p14:creationId xmlns:p14="http://schemas.microsoft.com/office/powerpoint/2010/main" val="1021591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5244-E079-8D0A-47DC-7E2D5664319D}"/>
              </a:ext>
            </a:extLst>
          </p:cNvPr>
          <p:cNvSpPr>
            <a:spLocks noGrp="1"/>
          </p:cNvSpPr>
          <p:nvPr>
            <p:ph type="title"/>
          </p:nvPr>
        </p:nvSpPr>
        <p:spPr>
          <a:xfrm>
            <a:off x="245016" y="241750"/>
            <a:ext cx="11025496" cy="799200"/>
          </a:xfrm>
        </p:spPr>
        <p:txBody>
          <a:bodyPr/>
          <a:lstStyle/>
          <a:p>
            <a:r>
              <a:rPr lang="en-US" b="1" dirty="0"/>
              <a:t>EDA in Movie Scripts – focusing on dialogue </a:t>
            </a:r>
            <a:endParaRPr lang="en-US" dirty="0"/>
          </a:p>
        </p:txBody>
      </p:sp>
      <p:pic>
        <p:nvPicPr>
          <p:cNvPr id="4" name="Picture 3">
            <a:extLst>
              <a:ext uri="{FF2B5EF4-FFF2-40B4-BE49-F238E27FC236}">
                <a16:creationId xmlns:a16="http://schemas.microsoft.com/office/drawing/2014/main" id="{6EA59656-2006-A311-1127-B4F0976D3D5E}"/>
              </a:ext>
            </a:extLst>
          </p:cNvPr>
          <p:cNvPicPr>
            <a:picLocks noChangeAspect="1"/>
          </p:cNvPicPr>
          <p:nvPr/>
        </p:nvPicPr>
        <p:blipFill>
          <a:blip r:embed="rId2"/>
          <a:stretch>
            <a:fillRect/>
          </a:stretch>
        </p:blipFill>
        <p:spPr>
          <a:xfrm>
            <a:off x="1792392" y="1040950"/>
            <a:ext cx="7930743" cy="5419689"/>
          </a:xfrm>
          <a:prstGeom prst="rect">
            <a:avLst/>
          </a:prstGeom>
        </p:spPr>
      </p:pic>
    </p:spTree>
    <p:extLst>
      <p:ext uri="{BB962C8B-B14F-4D97-AF65-F5344CB8AC3E}">
        <p14:creationId xmlns:p14="http://schemas.microsoft.com/office/powerpoint/2010/main" val="2556425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5244-E079-8D0A-47DC-7E2D5664319D}"/>
              </a:ext>
            </a:extLst>
          </p:cNvPr>
          <p:cNvSpPr>
            <a:spLocks noGrp="1"/>
          </p:cNvSpPr>
          <p:nvPr>
            <p:ph type="title"/>
          </p:nvPr>
        </p:nvSpPr>
        <p:spPr>
          <a:xfrm>
            <a:off x="245016" y="241750"/>
            <a:ext cx="5170500" cy="799200"/>
          </a:xfrm>
        </p:spPr>
        <p:txBody>
          <a:bodyPr/>
          <a:lstStyle/>
          <a:p>
            <a:r>
              <a:rPr lang="en-US" b="1" dirty="0"/>
              <a:t>EDA in Movie Reviews</a:t>
            </a:r>
            <a:endParaRPr lang="en-US" dirty="0"/>
          </a:p>
        </p:txBody>
      </p:sp>
      <p:pic>
        <p:nvPicPr>
          <p:cNvPr id="4" name="Picture 3">
            <a:extLst>
              <a:ext uri="{FF2B5EF4-FFF2-40B4-BE49-F238E27FC236}">
                <a16:creationId xmlns:a16="http://schemas.microsoft.com/office/drawing/2014/main" id="{7BD1B1D4-1749-FD90-240B-8CFD2AD3BA6A}"/>
              </a:ext>
            </a:extLst>
          </p:cNvPr>
          <p:cNvPicPr>
            <a:picLocks noChangeAspect="1"/>
          </p:cNvPicPr>
          <p:nvPr/>
        </p:nvPicPr>
        <p:blipFill>
          <a:blip r:embed="rId2"/>
          <a:stretch>
            <a:fillRect/>
          </a:stretch>
        </p:blipFill>
        <p:spPr>
          <a:xfrm>
            <a:off x="300183" y="1226268"/>
            <a:ext cx="5594848" cy="3317216"/>
          </a:xfrm>
          <a:prstGeom prst="rect">
            <a:avLst/>
          </a:prstGeom>
        </p:spPr>
      </p:pic>
      <p:sp>
        <p:nvSpPr>
          <p:cNvPr id="5" name="Subtitle 2">
            <a:extLst>
              <a:ext uri="{FF2B5EF4-FFF2-40B4-BE49-F238E27FC236}">
                <a16:creationId xmlns:a16="http://schemas.microsoft.com/office/drawing/2014/main" id="{7CE54450-0BF5-C9E1-4F9F-AD10ECB66A81}"/>
              </a:ext>
            </a:extLst>
          </p:cNvPr>
          <p:cNvSpPr txBox="1">
            <a:spLocks/>
          </p:cNvSpPr>
          <p:nvPr/>
        </p:nvSpPr>
        <p:spPr>
          <a:xfrm>
            <a:off x="300183" y="4728803"/>
            <a:ext cx="3900281" cy="799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55600" algn="r" rtl="0">
              <a:lnSpc>
                <a:spcPct val="115000"/>
              </a:lnSpc>
              <a:spcBef>
                <a:spcPts val="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1pPr>
            <a:lvl2pPr marL="914400" marR="0" lvl="1"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2pPr>
            <a:lvl3pPr marL="1371600" marR="0" lvl="2"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3pPr>
            <a:lvl4pPr marL="1828800" marR="0" lvl="3"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4pPr>
            <a:lvl5pPr marL="2286000" marR="0" lvl="4"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5pPr>
            <a:lvl6pPr marL="2743200" marR="0" lvl="5"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6pPr>
            <a:lvl7pPr marL="3200400" marR="0" lvl="6"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7pPr>
            <a:lvl8pPr marL="3657600" marR="0" lvl="7"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8pPr>
            <a:lvl9pPr marL="4114800" marR="0" lvl="8" indent="-355600" algn="r" rtl="0">
              <a:lnSpc>
                <a:spcPct val="115000"/>
              </a:lnSpc>
              <a:spcBef>
                <a:spcPts val="2100"/>
              </a:spcBef>
              <a:spcAft>
                <a:spcPts val="210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9pPr>
          </a:lstStyle>
          <a:p>
            <a:pPr algn="l"/>
            <a:endParaRPr lang="en-US" sz="1600" dirty="0">
              <a:latin typeface="Arial" panose="020B0604020202020204" pitchFamily="34" charset="0"/>
              <a:cs typeface="Arial" panose="020B0604020202020204" pitchFamily="34" charset="0"/>
            </a:endParaRPr>
          </a:p>
          <a:p>
            <a:pPr algn="l"/>
            <a:r>
              <a:rPr lang="en-US" sz="1600" dirty="0">
                <a:solidFill>
                  <a:srgbClr val="FFC726"/>
                </a:solidFill>
                <a:latin typeface="Arial" panose="020B0604020202020204" pitchFamily="34" charset="0"/>
                <a:cs typeface="Arial" panose="020B0604020202020204" pitchFamily="34" charset="0"/>
              </a:rPr>
              <a:t>Most common adjectives:</a:t>
            </a:r>
          </a:p>
          <a:p>
            <a:pPr algn="l"/>
            <a:r>
              <a:rPr lang="en-US" sz="1600" dirty="0">
                <a:latin typeface="Arial" panose="020B0604020202020204" pitchFamily="34" charset="0"/>
                <a:cs typeface="Arial" panose="020B0604020202020204" pitchFamily="34" charset="0"/>
              </a:rPr>
              <a:t>Dark, best, good, great</a:t>
            </a:r>
          </a:p>
          <a:p>
            <a:pPr algn="l"/>
            <a:endParaRPr lang="en-US"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2493225-6184-7F7B-60A4-518E65EC8FFB}"/>
              </a:ext>
            </a:extLst>
          </p:cNvPr>
          <p:cNvPicPr>
            <a:picLocks noChangeAspect="1"/>
          </p:cNvPicPr>
          <p:nvPr/>
        </p:nvPicPr>
        <p:blipFill>
          <a:blip r:embed="rId3"/>
          <a:stretch>
            <a:fillRect/>
          </a:stretch>
        </p:blipFill>
        <p:spPr>
          <a:xfrm>
            <a:off x="6273468" y="3460105"/>
            <a:ext cx="5618349" cy="3336596"/>
          </a:xfrm>
          <a:prstGeom prst="rect">
            <a:avLst/>
          </a:prstGeom>
        </p:spPr>
      </p:pic>
      <p:pic>
        <p:nvPicPr>
          <p:cNvPr id="7" name="Picture 6">
            <a:extLst>
              <a:ext uri="{FF2B5EF4-FFF2-40B4-BE49-F238E27FC236}">
                <a16:creationId xmlns:a16="http://schemas.microsoft.com/office/drawing/2014/main" id="{910E93FB-8736-6458-002D-88695D50147A}"/>
              </a:ext>
            </a:extLst>
          </p:cNvPr>
          <p:cNvPicPr>
            <a:picLocks noChangeAspect="1"/>
          </p:cNvPicPr>
          <p:nvPr/>
        </p:nvPicPr>
        <p:blipFill>
          <a:blip r:embed="rId4"/>
          <a:stretch>
            <a:fillRect/>
          </a:stretch>
        </p:blipFill>
        <p:spPr>
          <a:xfrm>
            <a:off x="6273468" y="80680"/>
            <a:ext cx="5618348" cy="3317216"/>
          </a:xfrm>
          <a:prstGeom prst="rect">
            <a:avLst/>
          </a:prstGeom>
        </p:spPr>
      </p:pic>
    </p:spTree>
    <p:extLst>
      <p:ext uri="{BB962C8B-B14F-4D97-AF65-F5344CB8AC3E}">
        <p14:creationId xmlns:p14="http://schemas.microsoft.com/office/powerpoint/2010/main" val="462605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CC6FB-C10D-F022-5E81-AA7892A067AC}"/>
              </a:ext>
            </a:extLst>
          </p:cNvPr>
          <p:cNvSpPr>
            <a:spLocks noGrp="1"/>
          </p:cNvSpPr>
          <p:nvPr>
            <p:ph type="title"/>
          </p:nvPr>
        </p:nvSpPr>
        <p:spPr>
          <a:xfrm>
            <a:off x="1414200" y="307635"/>
            <a:ext cx="9363600" cy="956100"/>
          </a:xfrm>
        </p:spPr>
        <p:txBody>
          <a:bodyPr/>
          <a:lstStyle/>
          <a:p>
            <a:r>
              <a:rPr lang="en-US" dirty="0"/>
              <a:t>Sentiment Analysis in Movie Scripts</a:t>
            </a:r>
          </a:p>
        </p:txBody>
      </p:sp>
      <p:sp>
        <p:nvSpPr>
          <p:cNvPr id="3" name="Text Placeholder 2">
            <a:extLst>
              <a:ext uri="{FF2B5EF4-FFF2-40B4-BE49-F238E27FC236}">
                <a16:creationId xmlns:a16="http://schemas.microsoft.com/office/drawing/2014/main" id="{C86DC45E-ACBE-11FC-FF65-E0B7C01C791B}"/>
              </a:ext>
            </a:extLst>
          </p:cNvPr>
          <p:cNvSpPr>
            <a:spLocks noGrp="1"/>
          </p:cNvSpPr>
          <p:nvPr>
            <p:ph type="body" idx="1"/>
          </p:nvPr>
        </p:nvSpPr>
        <p:spPr>
          <a:xfrm>
            <a:off x="1190848" y="1263736"/>
            <a:ext cx="5486400" cy="5097990"/>
          </a:xfrm>
        </p:spPr>
        <p:txBody>
          <a:bodyPr/>
          <a:lstStyle/>
          <a:p>
            <a:pPr marL="101600" indent="0" algn="l">
              <a:buNone/>
            </a:pPr>
            <a:r>
              <a:rPr lang="en-US" b="1" dirty="0">
                <a:latin typeface="Arial" panose="020B0604020202020204" pitchFamily="34" charset="0"/>
                <a:cs typeface="Arial" panose="020B0604020202020204" pitchFamily="34" charset="0"/>
              </a:rPr>
              <a:t>Methodology</a:t>
            </a:r>
            <a:r>
              <a:rPr lang="en-US" sz="1800" dirty="0">
                <a:latin typeface="Arial" panose="020B0604020202020204" pitchFamily="34" charset="0"/>
                <a:cs typeface="Arial" panose="020B0604020202020204" pitchFamily="34" charset="0"/>
              </a:rPr>
              <a:t>:</a:t>
            </a:r>
          </a:p>
          <a:p>
            <a:pPr marL="101600" indent="0" algn="l">
              <a:buNone/>
            </a:pPr>
            <a:r>
              <a:rPr lang="en-US" sz="1600" b="1" dirty="0">
                <a:latin typeface="Arial" panose="020B0604020202020204" pitchFamily="34" charset="0"/>
                <a:cs typeface="Arial" panose="020B0604020202020204" pitchFamily="34" charset="0"/>
              </a:rPr>
              <a:t>Using </a:t>
            </a:r>
            <a:r>
              <a:rPr lang="en-US" sz="1600" b="1" dirty="0" err="1">
                <a:latin typeface="Arial" panose="020B0604020202020204" pitchFamily="34" charset="0"/>
                <a:cs typeface="Arial" panose="020B0604020202020204" pitchFamily="34" charset="0"/>
              </a:rPr>
              <a:t>TextBlob</a:t>
            </a:r>
            <a:r>
              <a:rPr lang="en-US" sz="1600" b="1" dirty="0">
                <a:latin typeface="Arial" panose="020B0604020202020204" pitchFamily="34" charset="0"/>
                <a:cs typeface="Arial" panose="020B0604020202020204" pitchFamily="34" charset="0"/>
              </a:rPr>
              <a:t> for Sentiment Analysis</a:t>
            </a:r>
            <a:r>
              <a:rPr lang="en-US" sz="1600" dirty="0">
                <a:latin typeface="Arial" panose="020B0604020202020204" pitchFamily="34" charset="0"/>
                <a:cs typeface="Arial" panose="020B0604020202020204" pitchFamily="34" charset="0"/>
              </a:rPr>
              <a:t>:</a:t>
            </a:r>
          </a:p>
          <a:p>
            <a:pPr algn="l">
              <a:buFont typeface="Arial" panose="020B0604020202020204" pitchFamily="34" charset="0"/>
              <a:buChar char="•"/>
            </a:pPr>
            <a:r>
              <a:rPr lang="en-US" sz="1600" b="1" dirty="0" err="1">
                <a:latin typeface="Arial" panose="020B0604020202020204" pitchFamily="34" charset="0"/>
                <a:cs typeface="Arial" panose="020B0604020202020204" pitchFamily="34" charset="0"/>
              </a:rPr>
              <a:t>TextBlob</a:t>
            </a:r>
            <a:r>
              <a:rPr lang="en-US" sz="1600" dirty="0">
                <a:latin typeface="Arial" panose="020B0604020202020204" pitchFamily="34" charset="0"/>
                <a:cs typeface="Arial" panose="020B0604020202020204" pitchFamily="34" charset="0"/>
              </a:rPr>
              <a:t>: A Python library for processing textual data, providing simple APIs NLP tasks.</a:t>
            </a:r>
          </a:p>
          <a:p>
            <a:pPr algn="l">
              <a:buFont typeface="Arial" panose="020B0604020202020204" pitchFamily="34" charset="0"/>
              <a:buChar char="•"/>
            </a:pPr>
            <a:r>
              <a:rPr lang="en-US" sz="1600" b="1" dirty="0">
                <a:latin typeface="Arial" panose="020B0604020202020204" pitchFamily="34" charset="0"/>
                <a:cs typeface="Arial" panose="020B0604020202020204" pitchFamily="34" charset="0"/>
              </a:rPr>
              <a:t>Sentiment Analysis</a:t>
            </a:r>
            <a:r>
              <a:rPr lang="en-US" sz="1600" dirty="0">
                <a:latin typeface="Arial" panose="020B0604020202020204" pitchFamily="34" charset="0"/>
                <a:cs typeface="Arial" panose="020B0604020202020204" pitchFamily="34" charset="0"/>
              </a:rPr>
              <a:t>: The process of computationally identifying and categorizing opinions expressed in text to determine whether the writer's attitude towards a particular topic is positive, negative, or neutral.</a:t>
            </a:r>
          </a:p>
          <a:p>
            <a:pPr marL="101600" indent="0" algn="l">
              <a:buNone/>
            </a:pPr>
            <a:r>
              <a:rPr lang="en-US" sz="1600" b="1" dirty="0">
                <a:latin typeface="Arial" panose="020B0604020202020204" pitchFamily="34" charset="0"/>
                <a:cs typeface="Arial" panose="020B0604020202020204" pitchFamily="34" charset="0"/>
              </a:rPr>
              <a:t>Polarity and Subjectivity Scores for Preprocessed Text</a:t>
            </a:r>
            <a:endParaRPr lang="en-US" sz="1600" b="1" dirty="0">
              <a:latin typeface="Arial" panose="020B0604020202020204" pitchFamily="34" charset="0"/>
              <a:cs typeface="Arial" panose="020B0604020202020204" pitchFamily="34" charset="0"/>
              <a:sym typeface="Wingdings" pitchFamily="2" charset="2"/>
            </a:endParaRPr>
          </a:p>
          <a:p>
            <a:pPr algn="l">
              <a:buFont typeface="Arial" panose="020B0604020202020204" pitchFamily="34" charset="0"/>
              <a:buChar char="•"/>
            </a:pPr>
            <a:r>
              <a:rPr lang="en-US" sz="1600" b="1" dirty="0">
                <a:latin typeface="Arial" panose="020B0604020202020204" pitchFamily="34" charset="0"/>
                <a:cs typeface="Arial" panose="020B0604020202020204" pitchFamily="34" charset="0"/>
              </a:rPr>
              <a:t>Polarity Score</a:t>
            </a:r>
            <a:r>
              <a:rPr lang="en-US" sz="1600" dirty="0">
                <a:latin typeface="Arial" panose="020B0604020202020204" pitchFamily="34" charset="0"/>
                <a:cs typeface="Arial" panose="020B0604020202020204" pitchFamily="34" charset="0"/>
              </a:rPr>
              <a:t>: A float within the range [-1.0, 1.0], where -1.0 indicates a very negative sentiment, 0 indicates a neutral sentiment, and 1.0 indicates a very positive sentiment.</a:t>
            </a:r>
          </a:p>
          <a:p>
            <a:pPr algn="l">
              <a:buFont typeface="Arial" panose="020B0604020202020204" pitchFamily="34" charset="0"/>
              <a:buChar char="•"/>
            </a:pPr>
            <a:r>
              <a:rPr lang="en-US" sz="1600" b="1" dirty="0">
                <a:latin typeface="Arial" panose="020B0604020202020204" pitchFamily="34" charset="0"/>
                <a:cs typeface="Arial" panose="020B0604020202020204" pitchFamily="34" charset="0"/>
              </a:rPr>
              <a:t>Subjectivity Score</a:t>
            </a:r>
            <a:r>
              <a:rPr lang="en-US" sz="1600" dirty="0">
                <a:latin typeface="Arial" panose="020B0604020202020204" pitchFamily="34" charset="0"/>
                <a:cs typeface="Arial" panose="020B0604020202020204" pitchFamily="34" charset="0"/>
              </a:rPr>
              <a:t>: A float within the range [0.0, 1.0], where 0.0 indicates very objective text and 1.0 indicates very subjective text.</a:t>
            </a:r>
          </a:p>
        </p:txBody>
      </p:sp>
      <p:pic>
        <p:nvPicPr>
          <p:cNvPr id="6" name="Picture 5">
            <a:extLst>
              <a:ext uri="{FF2B5EF4-FFF2-40B4-BE49-F238E27FC236}">
                <a16:creationId xmlns:a16="http://schemas.microsoft.com/office/drawing/2014/main" id="{3F3CB3C2-3D33-7252-4785-DFA5F4951E75}"/>
              </a:ext>
            </a:extLst>
          </p:cNvPr>
          <p:cNvPicPr>
            <a:picLocks noChangeAspect="1"/>
          </p:cNvPicPr>
          <p:nvPr/>
        </p:nvPicPr>
        <p:blipFill>
          <a:blip r:embed="rId2"/>
          <a:stretch>
            <a:fillRect/>
          </a:stretch>
        </p:blipFill>
        <p:spPr>
          <a:xfrm>
            <a:off x="6633579" y="1263735"/>
            <a:ext cx="4231099" cy="4935046"/>
          </a:xfrm>
          <a:prstGeom prst="rect">
            <a:avLst/>
          </a:prstGeom>
        </p:spPr>
      </p:pic>
    </p:spTree>
    <p:extLst>
      <p:ext uri="{BB962C8B-B14F-4D97-AF65-F5344CB8AC3E}">
        <p14:creationId xmlns:p14="http://schemas.microsoft.com/office/powerpoint/2010/main" val="3023822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A0642-B4AC-9F4C-F68C-18E23DD6505C}"/>
              </a:ext>
            </a:extLst>
          </p:cNvPr>
          <p:cNvSpPr>
            <a:spLocks noGrp="1"/>
          </p:cNvSpPr>
          <p:nvPr>
            <p:ph type="title"/>
          </p:nvPr>
        </p:nvSpPr>
        <p:spPr>
          <a:xfrm>
            <a:off x="1413268" y="523349"/>
            <a:ext cx="9356400" cy="652800"/>
          </a:xfrm>
        </p:spPr>
        <p:txBody>
          <a:bodyPr/>
          <a:lstStyle/>
          <a:p>
            <a:r>
              <a:rPr lang="en-US" dirty="0"/>
              <a:t>Sentiment Analysis in Movie Scripts</a:t>
            </a:r>
          </a:p>
        </p:txBody>
      </p:sp>
      <p:sp>
        <p:nvSpPr>
          <p:cNvPr id="3" name="Text Placeholder 2">
            <a:extLst>
              <a:ext uri="{FF2B5EF4-FFF2-40B4-BE49-F238E27FC236}">
                <a16:creationId xmlns:a16="http://schemas.microsoft.com/office/drawing/2014/main" id="{07370A61-AE50-F903-C079-CA1171939AC2}"/>
              </a:ext>
            </a:extLst>
          </p:cNvPr>
          <p:cNvSpPr>
            <a:spLocks noGrp="1"/>
          </p:cNvSpPr>
          <p:nvPr>
            <p:ph type="body" idx="1"/>
          </p:nvPr>
        </p:nvSpPr>
        <p:spPr>
          <a:xfrm>
            <a:off x="1413268" y="1186207"/>
            <a:ext cx="4398900" cy="3264300"/>
          </a:xfrm>
        </p:spPr>
        <p:txBody>
          <a:bodyPr/>
          <a:lstStyle/>
          <a:p>
            <a:pPr marL="101600" indent="0">
              <a:buNone/>
            </a:pPr>
            <a:r>
              <a:rPr lang="en-US" sz="1800" dirty="0">
                <a:latin typeface="Arial" panose="020B0604020202020204" pitchFamily="34" charset="0"/>
                <a:cs typeface="Arial" panose="020B0604020202020204" pitchFamily="34" charset="0"/>
              </a:rPr>
              <a:t>Results</a:t>
            </a:r>
            <a:r>
              <a:rPr lang="en-US" dirty="0">
                <a:latin typeface="Arial" panose="020B0604020202020204" pitchFamily="34" charset="0"/>
                <a:cs typeface="Arial" panose="020B0604020202020204" pitchFamily="34" charset="0"/>
              </a:rPr>
              <a:t>:</a:t>
            </a:r>
          </a:p>
          <a:p>
            <a:pPr marL="101600" indent="0">
              <a:buNone/>
            </a:pPr>
            <a:r>
              <a:rPr lang="en-US" sz="1600" i="1" dirty="0">
                <a:latin typeface="Arial" panose="020B0604020202020204" pitchFamily="34" charset="0"/>
                <a:cs typeface="Arial" panose="020B0604020202020204" pitchFamily="34" charset="0"/>
              </a:rPr>
              <a:t>Batman</a:t>
            </a: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Polarity: 0.027875</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Subjectivity: 0.503305</a:t>
            </a:r>
          </a:p>
          <a:p>
            <a:pPr marL="101600" indent="0">
              <a:buNone/>
            </a:pPr>
            <a:r>
              <a:rPr lang="en-US" sz="1600" i="1" dirty="0">
                <a:latin typeface="Arial" panose="020B0604020202020204" pitchFamily="34" charset="0"/>
                <a:cs typeface="Arial" panose="020B0604020202020204" pitchFamily="34" charset="0"/>
              </a:rPr>
              <a:t>The Dark Knight</a:t>
            </a:r>
            <a:endParaRPr lang="en-US" sz="1600" dirty="0">
              <a:latin typeface="Arial" panose="020B0604020202020204" pitchFamily="34" charset="0"/>
              <a:cs typeface="Arial" panose="020B0604020202020204" pitchFamily="34" charset="0"/>
            </a:endParaRPr>
          </a:p>
          <a:p>
            <a:pPr>
              <a:buFont typeface="Arial" panose="020B0604020202020204" pitchFamily="34" charset="0"/>
              <a:buChar char="•"/>
            </a:pPr>
            <a:r>
              <a:rPr lang="en-US" sz="1600" dirty="0">
                <a:latin typeface="Arial" panose="020B0604020202020204" pitchFamily="34" charset="0"/>
                <a:cs typeface="Arial" panose="020B0604020202020204" pitchFamily="34" charset="0"/>
              </a:rPr>
              <a:t>Polarity: 0.053719</a:t>
            </a:r>
          </a:p>
          <a:p>
            <a:pPr>
              <a:buFont typeface="Arial" panose="020B0604020202020204" pitchFamily="34" charset="0"/>
              <a:buChar char="•"/>
            </a:pPr>
            <a:r>
              <a:rPr lang="en-US" sz="1600" dirty="0">
                <a:latin typeface="Arial" panose="020B0604020202020204" pitchFamily="34" charset="0"/>
                <a:cs typeface="Arial" panose="020B0604020202020204" pitchFamily="34" charset="0"/>
              </a:rPr>
              <a:t>Subjectivity: 0.491237</a:t>
            </a:r>
          </a:p>
          <a:p>
            <a:pPr marL="101600" indent="0">
              <a:buNone/>
            </a:pPr>
            <a:endParaRPr lang="en-US" sz="1600" dirty="0">
              <a:latin typeface="Arial" panose="020B0604020202020204" pitchFamily="34" charset="0"/>
              <a:cs typeface="Arial" panose="020B0604020202020204" pitchFamily="34" charset="0"/>
            </a:endParaRPr>
          </a:p>
          <a:p>
            <a:pPr marL="101600" indent="0">
              <a:buNone/>
            </a:pPr>
            <a:r>
              <a:rPr lang="en-US" sz="1800" dirty="0">
                <a:latin typeface="Arial" panose="020B0604020202020204" pitchFamily="34" charset="0"/>
                <a:cs typeface="Arial" panose="020B0604020202020204" pitchFamily="34" charset="0"/>
              </a:rPr>
              <a:t>Summary:</a:t>
            </a:r>
          </a:p>
          <a:p>
            <a:pPr marL="101600" indent="0">
              <a:buNone/>
            </a:pPr>
            <a:r>
              <a:rPr lang="en-US" sz="1600" i="1" dirty="0">
                <a:latin typeface="Arial" panose="020B0604020202020204" pitchFamily="34" charset="0"/>
                <a:cs typeface="Arial" panose="020B0604020202020204" pitchFamily="34" charset="0"/>
              </a:rPr>
              <a:t>Batman</a:t>
            </a:r>
            <a:r>
              <a:rPr lang="en-US" sz="1600" dirty="0">
                <a:latin typeface="Arial" panose="020B0604020202020204" pitchFamily="34" charset="0"/>
                <a:cs typeface="Arial" panose="020B0604020202020204" pitchFamily="34" charset="0"/>
              </a:rPr>
              <a:t>: Exhibits a slightly positive polarity and a moderately high subjectivity, indicating a balanced tone with some personal and opinionated elements.</a:t>
            </a:r>
          </a:p>
          <a:p>
            <a:pPr marL="101600" indent="0">
              <a:buNone/>
            </a:pPr>
            <a:endParaRPr lang="en-US" sz="1600" dirty="0">
              <a:latin typeface="Arial" panose="020B0604020202020204" pitchFamily="34" charset="0"/>
              <a:cs typeface="Arial" panose="020B0604020202020204" pitchFamily="34" charset="0"/>
            </a:endParaRPr>
          </a:p>
          <a:p>
            <a:pPr marL="101600" indent="0">
              <a:buNone/>
            </a:pPr>
            <a:r>
              <a:rPr lang="en-US" sz="1600" i="1" dirty="0">
                <a:latin typeface="Arial" panose="020B0604020202020204" pitchFamily="34" charset="0"/>
                <a:cs typeface="Arial" panose="020B0604020202020204" pitchFamily="34" charset="0"/>
              </a:rPr>
              <a:t>The Dark Knight</a:t>
            </a:r>
            <a:r>
              <a:rPr lang="en-US" sz="1600" dirty="0">
                <a:latin typeface="Arial" panose="020B0604020202020204" pitchFamily="34" charset="0"/>
                <a:cs typeface="Arial" panose="020B0604020202020204" pitchFamily="34" charset="0"/>
              </a:rPr>
              <a:t>: Shows a more positive polarity and slightly lower subjectivity, indicating a more factual and objective tone but still with some positive sentiment.</a:t>
            </a:r>
          </a:p>
          <a:p>
            <a:endParaRPr lang="en-US"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AB08565-126E-2E98-EC2A-38464FCAC6AA}"/>
              </a:ext>
            </a:extLst>
          </p:cNvPr>
          <p:cNvPicPr>
            <a:picLocks noChangeAspect="1"/>
          </p:cNvPicPr>
          <p:nvPr/>
        </p:nvPicPr>
        <p:blipFill>
          <a:blip r:embed="rId2"/>
          <a:stretch>
            <a:fillRect/>
          </a:stretch>
        </p:blipFill>
        <p:spPr>
          <a:xfrm>
            <a:off x="6289050" y="1286539"/>
            <a:ext cx="4194652" cy="5169001"/>
          </a:xfrm>
          <a:prstGeom prst="rect">
            <a:avLst/>
          </a:prstGeom>
        </p:spPr>
      </p:pic>
    </p:spTree>
    <p:extLst>
      <p:ext uri="{BB962C8B-B14F-4D97-AF65-F5344CB8AC3E}">
        <p14:creationId xmlns:p14="http://schemas.microsoft.com/office/powerpoint/2010/main" val="108378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checkerboard(across)">
                                      <p:cBhvr>
                                        <p:cTn id="7" dur="500"/>
                                        <p:tgtEl>
                                          <p:spTgt spid="3">
                                            <p:txEl>
                                              <p:pRg st="8" end="8"/>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checkerboard(across)">
                                      <p:cBhvr>
                                        <p:cTn id="10" dur="500"/>
                                        <p:tgtEl>
                                          <p:spTgt spid="3">
                                            <p:txEl>
                                              <p:pRg st="9" end="9"/>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checkerboard(across)">
                                      <p:cBhvr>
                                        <p:cTn id="1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A0642-B4AC-9F4C-F68C-18E23DD6505C}"/>
              </a:ext>
            </a:extLst>
          </p:cNvPr>
          <p:cNvSpPr>
            <a:spLocks noGrp="1"/>
          </p:cNvSpPr>
          <p:nvPr>
            <p:ph type="title"/>
          </p:nvPr>
        </p:nvSpPr>
        <p:spPr>
          <a:xfrm>
            <a:off x="1413268" y="523349"/>
            <a:ext cx="9356400" cy="652800"/>
          </a:xfrm>
        </p:spPr>
        <p:txBody>
          <a:bodyPr/>
          <a:lstStyle/>
          <a:p>
            <a:r>
              <a:rPr lang="en-US" dirty="0"/>
              <a:t>Sentiment Analysis in Movie Reviews</a:t>
            </a:r>
          </a:p>
        </p:txBody>
      </p:sp>
      <p:sp>
        <p:nvSpPr>
          <p:cNvPr id="3" name="Text Placeholder 2">
            <a:extLst>
              <a:ext uri="{FF2B5EF4-FFF2-40B4-BE49-F238E27FC236}">
                <a16:creationId xmlns:a16="http://schemas.microsoft.com/office/drawing/2014/main" id="{07370A61-AE50-F903-C079-CA1171939AC2}"/>
              </a:ext>
            </a:extLst>
          </p:cNvPr>
          <p:cNvSpPr>
            <a:spLocks noGrp="1"/>
          </p:cNvSpPr>
          <p:nvPr>
            <p:ph type="body" idx="1"/>
          </p:nvPr>
        </p:nvSpPr>
        <p:spPr>
          <a:xfrm>
            <a:off x="1211227" y="1473286"/>
            <a:ext cx="4227780" cy="3264300"/>
          </a:xfrm>
        </p:spPr>
        <p:txBody>
          <a:bodyPr/>
          <a:lstStyle/>
          <a:p>
            <a:pPr marL="101600" indent="0">
              <a:buNone/>
            </a:pPr>
            <a:r>
              <a:rPr lang="en-US" sz="1600" dirty="0">
                <a:solidFill>
                  <a:srgbClr val="0077B2"/>
                </a:solidFill>
                <a:latin typeface="Arial" panose="020B0604020202020204" pitchFamily="34" charset="0"/>
                <a:cs typeface="Arial" panose="020B0604020202020204" pitchFamily="34" charset="0"/>
              </a:rPr>
              <a:t>Results – Average Sentiment Scores:</a:t>
            </a:r>
          </a:p>
          <a:p>
            <a:pPr marL="101600" indent="0">
              <a:buNone/>
            </a:pPr>
            <a:r>
              <a:rPr lang="en-US" sz="1400" i="1" dirty="0">
                <a:latin typeface="Arial" panose="020B0604020202020204" pitchFamily="34" charset="0"/>
                <a:cs typeface="Arial" panose="020B0604020202020204" pitchFamily="34" charset="0"/>
              </a:rPr>
              <a:t>Batman</a:t>
            </a:r>
          </a:p>
          <a:p>
            <a:pPr marL="101600" indent="0">
              <a:buNone/>
            </a:pPr>
            <a:r>
              <a:rPr lang="en-US" sz="1400" dirty="0">
                <a:latin typeface="Arial" panose="020B0604020202020204" pitchFamily="34" charset="0"/>
                <a:cs typeface="Arial" panose="020B0604020202020204" pitchFamily="34" charset="0"/>
              </a:rPr>
              <a:t>Polarity: 0.132775, Subjectivity: 0.503305</a:t>
            </a:r>
          </a:p>
          <a:p>
            <a:pPr marL="101600" indent="0">
              <a:buNone/>
            </a:pPr>
            <a:endParaRPr lang="en-US" sz="1400" dirty="0">
              <a:latin typeface="Arial" panose="020B0604020202020204" pitchFamily="34" charset="0"/>
              <a:cs typeface="Arial" panose="020B0604020202020204" pitchFamily="34" charset="0"/>
            </a:endParaRPr>
          </a:p>
          <a:p>
            <a:pPr marL="101600" indent="0">
              <a:buNone/>
            </a:pPr>
            <a:r>
              <a:rPr lang="en-US" sz="1400" i="1" dirty="0">
                <a:latin typeface="Arial" panose="020B0604020202020204" pitchFamily="34" charset="0"/>
                <a:cs typeface="Arial" panose="020B0604020202020204" pitchFamily="34" charset="0"/>
              </a:rPr>
              <a:t>The Dark Knight</a:t>
            </a:r>
          </a:p>
          <a:p>
            <a:pPr marL="101600" indent="0">
              <a:buNone/>
            </a:pPr>
            <a:r>
              <a:rPr lang="en-US" sz="1400" dirty="0">
                <a:latin typeface="Arial" panose="020B0604020202020204" pitchFamily="34" charset="0"/>
                <a:cs typeface="Arial" panose="020B0604020202020204" pitchFamily="34" charset="0"/>
              </a:rPr>
              <a:t>Polarity: 0.108812, Subjectivity: 0.491237</a:t>
            </a:r>
          </a:p>
          <a:p>
            <a:pPr marL="101600" indent="0">
              <a:buNone/>
            </a:pPr>
            <a:endParaRPr lang="en-US" sz="1400" dirty="0">
              <a:latin typeface="Arial" panose="020B0604020202020204" pitchFamily="34" charset="0"/>
              <a:cs typeface="Arial" panose="020B0604020202020204" pitchFamily="34" charset="0"/>
            </a:endParaRPr>
          </a:p>
          <a:p>
            <a:pPr marL="101600" indent="0">
              <a:buNone/>
            </a:pPr>
            <a:r>
              <a:rPr lang="en-US" sz="1600" dirty="0">
                <a:solidFill>
                  <a:srgbClr val="0077B2"/>
                </a:solidFill>
                <a:latin typeface="Arial" panose="020B0604020202020204" pitchFamily="34" charset="0"/>
                <a:cs typeface="Arial" panose="020B0604020202020204" pitchFamily="34" charset="0"/>
              </a:rPr>
              <a:t>Summary:</a:t>
            </a:r>
          </a:p>
          <a:p>
            <a:pPr marL="101600" indent="0">
              <a:buNone/>
            </a:pPr>
            <a:r>
              <a:rPr lang="en-US" sz="1400" i="1" dirty="0">
                <a:latin typeface="Arial" panose="020B0604020202020204" pitchFamily="34" charset="0"/>
                <a:cs typeface="Arial" panose="020B0604020202020204" pitchFamily="34" charset="0"/>
              </a:rPr>
              <a:t>Batman</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Polarity: Slightly higher positive sentiment.</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Subjectivity: Slightly more subjective, indicating more personal and opinionated reviews.</a:t>
            </a:r>
          </a:p>
          <a:p>
            <a:pPr>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101600" indent="0">
              <a:buNone/>
            </a:pPr>
            <a:r>
              <a:rPr lang="en-US" sz="1400" i="1" dirty="0">
                <a:latin typeface="Arial" panose="020B0604020202020204" pitchFamily="34" charset="0"/>
                <a:cs typeface="Arial" panose="020B0604020202020204" pitchFamily="34" charset="0"/>
              </a:rPr>
              <a:t>The Dark Knight</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Polarity: Slightly lower positive sentiment.</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Subjectivity: Slightly more objective, indicating more factual reviews.</a:t>
            </a:r>
          </a:p>
          <a:p>
            <a:endParaRPr lang="en-US"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A2C0A26-FF44-23A7-1D60-0ABD7324BD88}"/>
              </a:ext>
            </a:extLst>
          </p:cNvPr>
          <p:cNvPicPr>
            <a:picLocks noChangeAspect="1"/>
          </p:cNvPicPr>
          <p:nvPr/>
        </p:nvPicPr>
        <p:blipFill>
          <a:blip r:embed="rId2"/>
          <a:stretch>
            <a:fillRect/>
          </a:stretch>
        </p:blipFill>
        <p:spPr>
          <a:xfrm>
            <a:off x="6091468" y="3770728"/>
            <a:ext cx="4142718" cy="2601918"/>
          </a:xfrm>
          <a:prstGeom prst="rect">
            <a:avLst/>
          </a:prstGeom>
        </p:spPr>
      </p:pic>
      <p:pic>
        <p:nvPicPr>
          <p:cNvPr id="4" name="Picture 3">
            <a:extLst>
              <a:ext uri="{FF2B5EF4-FFF2-40B4-BE49-F238E27FC236}">
                <a16:creationId xmlns:a16="http://schemas.microsoft.com/office/drawing/2014/main" id="{B0B5736C-2D89-85F4-449D-F90AED0CA1A0}"/>
              </a:ext>
            </a:extLst>
          </p:cNvPr>
          <p:cNvPicPr>
            <a:picLocks noChangeAspect="1"/>
          </p:cNvPicPr>
          <p:nvPr/>
        </p:nvPicPr>
        <p:blipFill>
          <a:blip r:embed="rId3"/>
          <a:stretch>
            <a:fillRect/>
          </a:stretch>
        </p:blipFill>
        <p:spPr>
          <a:xfrm>
            <a:off x="6091468" y="1151208"/>
            <a:ext cx="3996326" cy="2502172"/>
          </a:xfrm>
          <a:prstGeom prst="rect">
            <a:avLst/>
          </a:prstGeom>
        </p:spPr>
      </p:pic>
    </p:spTree>
    <p:extLst>
      <p:ext uri="{BB962C8B-B14F-4D97-AF65-F5344CB8AC3E}">
        <p14:creationId xmlns:p14="http://schemas.microsoft.com/office/powerpoint/2010/main" val="337171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checkerboard(across)">
                                      <p:cBhvr>
                                        <p:cTn id="7" dur="500"/>
                                        <p:tgtEl>
                                          <p:spTgt spid="3">
                                            <p:txEl>
                                              <p:pRg st="7" end="7"/>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checkerboard(across)">
                                      <p:cBhvr>
                                        <p:cTn id="10" dur="500"/>
                                        <p:tgtEl>
                                          <p:spTgt spid="3">
                                            <p:txEl>
                                              <p:pRg st="8" end="8"/>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checkerboard(across)">
                                      <p:cBhvr>
                                        <p:cTn id="13" dur="500"/>
                                        <p:tgtEl>
                                          <p:spTgt spid="3">
                                            <p:txEl>
                                              <p:pRg st="9" end="9"/>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16" dur="500"/>
                                        <p:tgtEl>
                                          <p:spTgt spid="3">
                                            <p:txEl>
                                              <p:pRg st="10" end="10"/>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animEffect transition="in" filter="checkerboard(across)">
                                      <p:cBhvr>
                                        <p:cTn id="19" dur="500"/>
                                        <p:tgtEl>
                                          <p:spTgt spid="3">
                                            <p:txEl>
                                              <p:pRg st="12" end="12"/>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3">
                                            <p:txEl>
                                              <p:pRg st="13" end="13"/>
                                            </p:txEl>
                                          </p:spTgt>
                                        </p:tgtEl>
                                        <p:attrNameLst>
                                          <p:attrName>style.visibility</p:attrName>
                                        </p:attrNameLst>
                                      </p:cBhvr>
                                      <p:to>
                                        <p:strVal val="visible"/>
                                      </p:to>
                                    </p:set>
                                    <p:animEffect transition="in" filter="checkerboard(across)">
                                      <p:cBhvr>
                                        <p:cTn id="22" dur="500"/>
                                        <p:tgtEl>
                                          <p:spTgt spid="3">
                                            <p:txEl>
                                              <p:pRg st="13" end="13"/>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animEffect transition="in" filter="checkerboard(across)">
                                      <p:cBhvr>
                                        <p:cTn id="2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791B-627A-3477-9148-812B37B304E5}"/>
              </a:ext>
            </a:extLst>
          </p:cNvPr>
          <p:cNvSpPr>
            <a:spLocks noGrp="1"/>
          </p:cNvSpPr>
          <p:nvPr>
            <p:ph type="title"/>
          </p:nvPr>
        </p:nvSpPr>
        <p:spPr>
          <a:xfrm>
            <a:off x="213117" y="252637"/>
            <a:ext cx="7431692" cy="799200"/>
          </a:xfrm>
        </p:spPr>
        <p:txBody>
          <a:bodyPr/>
          <a:lstStyle/>
          <a:p>
            <a:r>
              <a:rPr lang="en-US" dirty="0"/>
              <a:t>Sentiment Analysis in Dialogue</a:t>
            </a:r>
          </a:p>
        </p:txBody>
      </p:sp>
      <p:sp>
        <p:nvSpPr>
          <p:cNvPr id="3" name="Subtitle 2">
            <a:extLst>
              <a:ext uri="{FF2B5EF4-FFF2-40B4-BE49-F238E27FC236}">
                <a16:creationId xmlns:a16="http://schemas.microsoft.com/office/drawing/2014/main" id="{C536219C-C70B-747D-D920-E6DD61A56790}"/>
              </a:ext>
            </a:extLst>
          </p:cNvPr>
          <p:cNvSpPr>
            <a:spLocks noGrp="1"/>
          </p:cNvSpPr>
          <p:nvPr>
            <p:ph type="subTitle" idx="1"/>
          </p:nvPr>
        </p:nvSpPr>
        <p:spPr>
          <a:xfrm>
            <a:off x="319443" y="1127051"/>
            <a:ext cx="5028734" cy="3934087"/>
          </a:xfrm>
        </p:spPr>
        <p:txBody>
          <a:bodyPr/>
          <a:lstStyle/>
          <a:p>
            <a:pPr algn="l"/>
            <a:r>
              <a:rPr lang="en-US" sz="1600" dirty="0" err="1">
                <a:latin typeface="Arial" panose="020B0604020202020204" pitchFamily="34" charset="0"/>
                <a:cs typeface="Arial" panose="020B0604020202020204" pitchFamily="34" charset="0"/>
              </a:rPr>
              <a:t>TextBlob</a:t>
            </a:r>
            <a:r>
              <a:rPr lang="en-US" sz="1600" dirty="0">
                <a:latin typeface="Arial" panose="020B0604020202020204" pitchFamily="34" charset="0"/>
                <a:cs typeface="Arial" panose="020B0604020202020204" pitchFamily="34" charset="0"/>
              </a:rPr>
              <a:t> and VADER Sentiment Analysis:</a:t>
            </a:r>
          </a:p>
          <a:p>
            <a:pPr algn="l"/>
            <a:endParaRPr lang="en-US" sz="1600" dirty="0">
              <a:latin typeface="Arial" panose="020B0604020202020204" pitchFamily="34" charset="0"/>
              <a:cs typeface="Arial" panose="020B0604020202020204" pitchFamily="34" charset="0"/>
            </a:endParaRPr>
          </a:p>
          <a:p>
            <a:pPr algn="l">
              <a:buFont typeface="Arial" panose="020B0604020202020204" pitchFamily="34" charset="0"/>
              <a:buChar char="•"/>
            </a:pPr>
            <a:r>
              <a:rPr lang="en-US" sz="1600" dirty="0" err="1">
                <a:latin typeface="Arial" panose="020B0604020202020204" pitchFamily="34" charset="0"/>
                <a:cs typeface="Arial" panose="020B0604020202020204" pitchFamily="34" charset="0"/>
              </a:rPr>
              <a:t>TextBlob</a:t>
            </a:r>
            <a:r>
              <a:rPr lang="en-US" sz="1600" dirty="0">
                <a:latin typeface="Arial" panose="020B0604020202020204" pitchFamily="34" charset="0"/>
                <a:cs typeface="Arial" panose="020B0604020202020204" pitchFamily="34" charset="0"/>
              </a:rPr>
              <a:t>: Provides polarity and subjectivity scores for dialogues. Uses a predefined dictionary of words associated with positive and negative sentiments.</a:t>
            </a:r>
          </a:p>
          <a:p>
            <a:pPr algn="l">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algn="l">
              <a:buFont typeface="Arial" panose="020B0604020202020204" pitchFamily="34" charset="0"/>
              <a:buChar char="•"/>
            </a:pPr>
            <a:r>
              <a:rPr lang="en-US" sz="1600" dirty="0">
                <a:latin typeface="Arial" panose="020B0604020202020204" pitchFamily="34" charset="0"/>
                <a:cs typeface="Arial" panose="020B0604020202020204" pitchFamily="34" charset="0"/>
              </a:rPr>
              <a:t>VADER (Valence Aware Dictionary and </a:t>
            </a:r>
            <a:r>
              <a:rPr lang="en-US" sz="1600" dirty="0" err="1">
                <a:latin typeface="Arial" panose="020B0604020202020204" pitchFamily="34" charset="0"/>
                <a:cs typeface="Arial" panose="020B0604020202020204" pitchFamily="34" charset="0"/>
              </a:rPr>
              <a:t>sEntiment</a:t>
            </a:r>
            <a:r>
              <a:rPr lang="en-US" sz="1600" dirty="0">
                <a:latin typeface="Arial" panose="020B0604020202020204" pitchFamily="34" charset="0"/>
                <a:cs typeface="Arial" panose="020B0604020202020204" pitchFamily="34" charset="0"/>
              </a:rPr>
              <a:t> Reasoner): A lexicon and rule-based sentiment analysis tool specifically attuned to sentiments expressed in social media and informal text. Provides detailed sentiment scores including positive, neutral, negative, and compound scores.</a:t>
            </a:r>
          </a:p>
        </p:txBody>
      </p:sp>
      <p:sp>
        <p:nvSpPr>
          <p:cNvPr id="7" name="Subtitle 2">
            <a:extLst>
              <a:ext uri="{FF2B5EF4-FFF2-40B4-BE49-F238E27FC236}">
                <a16:creationId xmlns:a16="http://schemas.microsoft.com/office/drawing/2014/main" id="{DCCB225D-D00A-2366-7B15-E9EA829368F9}"/>
              </a:ext>
            </a:extLst>
          </p:cNvPr>
          <p:cNvSpPr txBox="1">
            <a:spLocks/>
          </p:cNvSpPr>
          <p:nvPr/>
        </p:nvSpPr>
        <p:spPr>
          <a:xfrm>
            <a:off x="6096000" y="1339702"/>
            <a:ext cx="5609982" cy="393408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55600" algn="r" rtl="0">
              <a:lnSpc>
                <a:spcPct val="115000"/>
              </a:lnSpc>
              <a:spcBef>
                <a:spcPts val="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1pPr>
            <a:lvl2pPr marL="914400" marR="0" lvl="1"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2pPr>
            <a:lvl3pPr marL="1371600" marR="0" lvl="2"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3pPr>
            <a:lvl4pPr marL="1828800" marR="0" lvl="3"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4pPr>
            <a:lvl5pPr marL="2286000" marR="0" lvl="4"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5pPr>
            <a:lvl6pPr marL="2743200" marR="0" lvl="5"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6pPr>
            <a:lvl7pPr marL="3200400" marR="0" lvl="6"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7pPr>
            <a:lvl8pPr marL="3657600" marR="0" lvl="7"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8pPr>
            <a:lvl9pPr marL="4114800" marR="0" lvl="8" indent="-355600" algn="r" rtl="0">
              <a:lnSpc>
                <a:spcPct val="115000"/>
              </a:lnSpc>
              <a:spcBef>
                <a:spcPts val="2100"/>
              </a:spcBef>
              <a:spcAft>
                <a:spcPts val="210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9pPr>
          </a:lstStyle>
          <a:p>
            <a:pPr algn="l"/>
            <a:r>
              <a:rPr lang="en-US" sz="1600" dirty="0">
                <a:latin typeface="Arial" panose="020B0604020202020204" pitchFamily="34" charset="0"/>
                <a:cs typeface="Arial" panose="020B0604020202020204" pitchFamily="34" charset="0"/>
              </a:rPr>
              <a:t>Comparison of Sentiment Scores for Characters:</a:t>
            </a:r>
          </a:p>
          <a:p>
            <a:pPr algn="l">
              <a:buFont typeface="Arial" panose="020B0604020202020204" pitchFamily="34" charset="0"/>
              <a:buChar char="•"/>
            </a:pPr>
            <a:r>
              <a:rPr lang="en-US" sz="1600" dirty="0">
                <a:latin typeface="Arial" panose="020B0604020202020204" pitchFamily="34" charset="0"/>
                <a:cs typeface="Arial" panose="020B0604020202020204" pitchFamily="34" charset="0"/>
              </a:rPr>
              <a:t>Analyzed sentiment for key characters in </a:t>
            </a:r>
            <a:r>
              <a:rPr lang="en-US" sz="1600" i="1" dirty="0">
                <a:latin typeface="Arial" panose="020B0604020202020204" pitchFamily="34" charset="0"/>
                <a:cs typeface="Arial" panose="020B0604020202020204" pitchFamily="34" charset="0"/>
              </a:rPr>
              <a:t>Batman</a:t>
            </a:r>
            <a:r>
              <a:rPr lang="en-US" sz="1600" dirty="0">
                <a:latin typeface="Arial" panose="020B0604020202020204" pitchFamily="34" charset="0"/>
                <a:cs typeface="Arial" panose="020B0604020202020204" pitchFamily="34" charset="0"/>
              </a:rPr>
              <a:t> and </a:t>
            </a:r>
            <a:r>
              <a:rPr lang="en-US" sz="1600" i="1" dirty="0">
                <a:latin typeface="Arial" panose="020B0604020202020204" pitchFamily="34" charset="0"/>
                <a:cs typeface="Arial" panose="020B0604020202020204" pitchFamily="34" charset="0"/>
              </a:rPr>
              <a:t>The Dark Knight </a:t>
            </a:r>
            <a:r>
              <a:rPr lang="en-US" sz="1600" dirty="0">
                <a:latin typeface="Arial" panose="020B0604020202020204" pitchFamily="34" charset="0"/>
                <a:cs typeface="Arial" panose="020B0604020202020204" pitchFamily="34" charset="0"/>
              </a:rPr>
              <a:t>using both </a:t>
            </a:r>
            <a:r>
              <a:rPr lang="en-US" sz="1600" dirty="0" err="1">
                <a:latin typeface="Arial" panose="020B0604020202020204" pitchFamily="34" charset="0"/>
                <a:cs typeface="Arial" panose="020B0604020202020204" pitchFamily="34" charset="0"/>
              </a:rPr>
              <a:t>TextBlob</a:t>
            </a:r>
            <a:r>
              <a:rPr lang="en-US" sz="1600" dirty="0">
                <a:latin typeface="Arial" panose="020B0604020202020204" pitchFamily="34" charset="0"/>
                <a:cs typeface="Arial" panose="020B0604020202020204" pitchFamily="34" charset="0"/>
              </a:rPr>
              <a:t> and VADER.</a:t>
            </a:r>
          </a:p>
          <a:p>
            <a:pPr algn="l">
              <a:buFont typeface="Arial" panose="020B0604020202020204" pitchFamily="34" charset="0"/>
              <a:buChar char="•"/>
            </a:pPr>
            <a:r>
              <a:rPr lang="en-US" sz="1600" dirty="0">
                <a:latin typeface="Arial" panose="020B0604020202020204" pitchFamily="34" charset="0"/>
                <a:cs typeface="Arial" panose="020B0604020202020204" pitchFamily="34" charset="0"/>
              </a:rPr>
              <a:t>Compared the results to understand differences in sentiment perception.</a:t>
            </a:r>
          </a:p>
        </p:txBody>
      </p:sp>
      <p:pic>
        <p:nvPicPr>
          <p:cNvPr id="8" name="Picture 7">
            <a:extLst>
              <a:ext uri="{FF2B5EF4-FFF2-40B4-BE49-F238E27FC236}">
                <a16:creationId xmlns:a16="http://schemas.microsoft.com/office/drawing/2014/main" id="{2ACBEE67-C7DE-BAA5-D13B-D726772A5A8E}"/>
              </a:ext>
            </a:extLst>
          </p:cNvPr>
          <p:cNvPicPr>
            <a:picLocks noChangeAspect="1"/>
          </p:cNvPicPr>
          <p:nvPr/>
        </p:nvPicPr>
        <p:blipFill>
          <a:blip r:embed="rId2"/>
          <a:stretch>
            <a:fillRect/>
          </a:stretch>
        </p:blipFill>
        <p:spPr>
          <a:xfrm>
            <a:off x="6473922" y="3177632"/>
            <a:ext cx="5186916" cy="3079983"/>
          </a:xfrm>
          <a:prstGeom prst="rect">
            <a:avLst/>
          </a:prstGeom>
        </p:spPr>
      </p:pic>
    </p:spTree>
    <p:extLst>
      <p:ext uri="{BB962C8B-B14F-4D97-AF65-F5344CB8AC3E}">
        <p14:creationId xmlns:p14="http://schemas.microsoft.com/office/powerpoint/2010/main" val="323924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791B-627A-3477-9148-812B37B304E5}"/>
              </a:ext>
            </a:extLst>
          </p:cNvPr>
          <p:cNvSpPr>
            <a:spLocks noGrp="1"/>
          </p:cNvSpPr>
          <p:nvPr>
            <p:ph type="title"/>
          </p:nvPr>
        </p:nvSpPr>
        <p:spPr>
          <a:xfrm>
            <a:off x="213117" y="252637"/>
            <a:ext cx="10663990" cy="799200"/>
          </a:xfrm>
        </p:spPr>
        <p:txBody>
          <a:bodyPr/>
          <a:lstStyle/>
          <a:p>
            <a:r>
              <a:rPr lang="en-US" dirty="0"/>
              <a:t>Sentiment Analysis with Supporting Characters</a:t>
            </a:r>
          </a:p>
        </p:txBody>
      </p:sp>
      <p:pic>
        <p:nvPicPr>
          <p:cNvPr id="8" name="Picture 7">
            <a:extLst>
              <a:ext uri="{FF2B5EF4-FFF2-40B4-BE49-F238E27FC236}">
                <a16:creationId xmlns:a16="http://schemas.microsoft.com/office/drawing/2014/main" id="{54270BD6-947F-E5C0-888A-A2E727A29380}"/>
              </a:ext>
            </a:extLst>
          </p:cNvPr>
          <p:cNvPicPr>
            <a:picLocks noChangeAspect="1"/>
          </p:cNvPicPr>
          <p:nvPr/>
        </p:nvPicPr>
        <p:blipFill>
          <a:blip r:embed="rId2"/>
          <a:stretch>
            <a:fillRect/>
          </a:stretch>
        </p:blipFill>
        <p:spPr>
          <a:xfrm>
            <a:off x="404036" y="1354677"/>
            <a:ext cx="6751676" cy="4889519"/>
          </a:xfrm>
          <a:prstGeom prst="rect">
            <a:avLst/>
          </a:prstGeom>
        </p:spPr>
      </p:pic>
      <p:sp>
        <p:nvSpPr>
          <p:cNvPr id="4" name="TextBox 3">
            <a:extLst>
              <a:ext uri="{FF2B5EF4-FFF2-40B4-BE49-F238E27FC236}">
                <a16:creationId xmlns:a16="http://schemas.microsoft.com/office/drawing/2014/main" id="{03D402F3-6CED-0A6C-728C-000871826380}"/>
              </a:ext>
            </a:extLst>
          </p:cNvPr>
          <p:cNvSpPr txBox="1"/>
          <p:nvPr/>
        </p:nvSpPr>
        <p:spPr>
          <a:xfrm>
            <a:off x="7589406" y="1790204"/>
            <a:ext cx="4295135" cy="4093428"/>
          </a:xfrm>
          <a:prstGeom prst="rect">
            <a:avLst/>
          </a:prstGeom>
          <a:noFill/>
        </p:spPr>
        <p:txBody>
          <a:bodyPr wrap="square">
            <a:spAutoFit/>
          </a:bodyPr>
          <a:lstStyle/>
          <a:p>
            <a:r>
              <a:rPr lang="en-US" sz="2000" dirty="0">
                <a:solidFill>
                  <a:schemeClr val="tx1"/>
                </a:solidFill>
              </a:rPr>
              <a:t>Characters in </a:t>
            </a:r>
            <a:r>
              <a:rPr lang="en-US" sz="2000" i="1" dirty="0">
                <a:solidFill>
                  <a:schemeClr val="tx1"/>
                </a:solidFill>
              </a:rPr>
              <a:t>The Dark Knight </a:t>
            </a:r>
            <a:r>
              <a:rPr lang="en-US" sz="2000" dirty="0">
                <a:solidFill>
                  <a:schemeClr val="tx1"/>
                </a:solidFill>
              </a:rPr>
              <a:t>generally have more positive sentiment scores compared to those in </a:t>
            </a:r>
            <a:r>
              <a:rPr lang="en-US" sz="2000" i="1" dirty="0">
                <a:solidFill>
                  <a:schemeClr val="tx1"/>
                </a:solidFill>
              </a:rPr>
              <a:t>Batman</a:t>
            </a:r>
            <a:r>
              <a:rPr lang="en-US" sz="2000" dirty="0">
                <a:solidFill>
                  <a:schemeClr val="tx1"/>
                </a:solidFill>
              </a:rPr>
              <a:t>.</a:t>
            </a:r>
          </a:p>
          <a:p>
            <a:endParaRPr lang="en-US" sz="2000" dirty="0">
              <a:solidFill>
                <a:schemeClr val="tx1"/>
              </a:solidFill>
            </a:endParaRPr>
          </a:p>
          <a:p>
            <a:r>
              <a:rPr lang="en-US" sz="2000" dirty="0">
                <a:solidFill>
                  <a:schemeClr val="tx1"/>
                </a:solidFill>
              </a:rPr>
              <a:t>Alfred's sentiment is negative in </a:t>
            </a:r>
            <a:r>
              <a:rPr lang="en-US" sz="2000" i="1" dirty="0">
                <a:solidFill>
                  <a:schemeClr val="tx1"/>
                </a:solidFill>
              </a:rPr>
              <a:t>Batman</a:t>
            </a:r>
            <a:r>
              <a:rPr lang="en-US" sz="2000" dirty="0">
                <a:solidFill>
                  <a:schemeClr val="tx1"/>
                </a:solidFill>
              </a:rPr>
              <a:t> and positive in </a:t>
            </a:r>
            <a:r>
              <a:rPr lang="en-US" sz="2000" i="1" dirty="0">
                <a:solidFill>
                  <a:schemeClr val="tx1"/>
                </a:solidFill>
              </a:rPr>
              <a:t>The Dark Knight</a:t>
            </a:r>
            <a:r>
              <a:rPr lang="en-US" sz="2000" dirty="0">
                <a:solidFill>
                  <a:schemeClr val="tx1"/>
                </a:solidFill>
              </a:rPr>
              <a:t>.</a:t>
            </a:r>
          </a:p>
          <a:p>
            <a:endParaRPr lang="en-US" sz="2000" dirty="0">
              <a:solidFill>
                <a:schemeClr val="tx1"/>
              </a:solidFill>
            </a:endParaRPr>
          </a:p>
          <a:p>
            <a:r>
              <a:rPr lang="en-US" sz="2000" dirty="0">
                <a:solidFill>
                  <a:schemeClr val="tx1"/>
                </a:solidFill>
              </a:rPr>
              <a:t>Rachel in </a:t>
            </a:r>
            <a:r>
              <a:rPr lang="en-US" sz="2000" i="1" dirty="0">
                <a:solidFill>
                  <a:schemeClr val="tx1"/>
                </a:solidFill>
              </a:rPr>
              <a:t>The Dark Knight </a:t>
            </a:r>
            <a:r>
              <a:rPr lang="en-US" sz="2000" dirty="0">
                <a:solidFill>
                  <a:schemeClr val="tx1"/>
                </a:solidFill>
              </a:rPr>
              <a:t>has the highest positive sentiment score, indicating a very favorable sentiment in her dialogues.</a:t>
            </a:r>
          </a:p>
        </p:txBody>
      </p:sp>
    </p:spTree>
    <p:extLst>
      <p:ext uri="{BB962C8B-B14F-4D97-AF65-F5344CB8AC3E}">
        <p14:creationId xmlns:p14="http://schemas.microsoft.com/office/powerpoint/2010/main" val="2738852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791B-627A-3477-9148-812B37B304E5}"/>
              </a:ext>
            </a:extLst>
          </p:cNvPr>
          <p:cNvSpPr>
            <a:spLocks noGrp="1"/>
          </p:cNvSpPr>
          <p:nvPr>
            <p:ph type="title"/>
          </p:nvPr>
        </p:nvSpPr>
        <p:spPr>
          <a:xfrm>
            <a:off x="213117" y="252637"/>
            <a:ext cx="9664530" cy="799200"/>
          </a:xfrm>
        </p:spPr>
        <p:txBody>
          <a:bodyPr/>
          <a:lstStyle/>
          <a:p>
            <a:r>
              <a:rPr lang="en-US" dirty="0"/>
              <a:t>Sentiment Analysis in Dialogue - Results</a:t>
            </a:r>
          </a:p>
        </p:txBody>
      </p:sp>
      <p:sp>
        <p:nvSpPr>
          <p:cNvPr id="3" name="Subtitle 2">
            <a:extLst>
              <a:ext uri="{FF2B5EF4-FFF2-40B4-BE49-F238E27FC236}">
                <a16:creationId xmlns:a16="http://schemas.microsoft.com/office/drawing/2014/main" id="{C536219C-C70B-747D-D920-E6DD61A56790}"/>
              </a:ext>
            </a:extLst>
          </p:cNvPr>
          <p:cNvSpPr>
            <a:spLocks noGrp="1"/>
          </p:cNvSpPr>
          <p:nvPr>
            <p:ph type="subTitle" idx="1"/>
          </p:nvPr>
        </p:nvSpPr>
        <p:spPr>
          <a:xfrm>
            <a:off x="211766" y="1158948"/>
            <a:ext cx="5882883" cy="3934087"/>
          </a:xfrm>
        </p:spPr>
        <p:txBody>
          <a:bodyPr/>
          <a:lstStyle/>
          <a:p>
            <a:pPr algn="l"/>
            <a:r>
              <a:rPr lang="en-US" sz="1600" dirty="0" err="1">
                <a:latin typeface="Arial" panose="020B0604020202020204" pitchFamily="34" charset="0"/>
                <a:cs typeface="Arial" panose="020B0604020202020204" pitchFamily="34" charset="0"/>
              </a:rPr>
              <a:t>TextBlob</a:t>
            </a:r>
            <a:r>
              <a:rPr lang="en-US" sz="1600" dirty="0">
                <a:latin typeface="Arial" panose="020B0604020202020204" pitchFamily="34" charset="0"/>
                <a:cs typeface="Arial" panose="020B0604020202020204" pitchFamily="34" charset="0"/>
              </a:rPr>
              <a:t> Sentiment Scores for Main Characters:</a:t>
            </a:r>
          </a:p>
          <a:p>
            <a:pPr marL="101600" indent="0" algn="l"/>
            <a:r>
              <a:rPr lang="en-US" sz="1600" i="1" dirty="0">
                <a:latin typeface="Arial" panose="020B0604020202020204" pitchFamily="34" charset="0"/>
                <a:cs typeface="Arial" panose="020B0604020202020204" pitchFamily="34" charset="0"/>
              </a:rPr>
              <a:t>Batman</a:t>
            </a:r>
          </a:p>
          <a:p>
            <a:pPr marL="101600" indent="0" algn="l"/>
            <a:r>
              <a:rPr lang="en-US" sz="1600" dirty="0">
                <a:latin typeface="Arial" panose="020B0604020202020204" pitchFamily="34" charset="0"/>
                <a:cs typeface="Arial" panose="020B0604020202020204" pitchFamily="34" charset="0"/>
              </a:rPr>
              <a:t>BATMAN: 0.0189, JACK: 0.0292, </a:t>
            </a:r>
            <a:r>
              <a:rPr lang="en-US" sz="1600" dirty="0">
                <a:solidFill>
                  <a:srgbClr val="92D050"/>
                </a:solidFill>
                <a:latin typeface="Arial" panose="020B0604020202020204" pitchFamily="34" charset="0"/>
                <a:cs typeface="Arial" panose="020B0604020202020204" pitchFamily="34" charset="0"/>
              </a:rPr>
              <a:t>BRUCE WAYNE: 0.1703, </a:t>
            </a:r>
            <a:r>
              <a:rPr lang="en-US" sz="1600" dirty="0">
                <a:latin typeface="Arial" panose="020B0604020202020204" pitchFamily="34" charset="0"/>
                <a:cs typeface="Arial" panose="020B0604020202020204" pitchFamily="34" charset="0"/>
              </a:rPr>
              <a:t>JOKER: 0.0136</a:t>
            </a:r>
          </a:p>
          <a:p>
            <a:pPr marL="101600" indent="0" algn="l"/>
            <a:endParaRPr lang="en-US" sz="1600" dirty="0">
              <a:latin typeface="Arial" panose="020B0604020202020204" pitchFamily="34" charset="0"/>
              <a:cs typeface="Arial" panose="020B0604020202020204" pitchFamily="34" charset="0"/>
            </a:endParaRPr>
          </a:p>
          <a:p>
            <a:pPr marL="101600" indent="0" algn="l"/>
            <a:r>
              <a:rPr lang="en-US" sz="1600" i="1" dirty="0">
                <a:latin typeface="Arial" panose="020B0604020202020204" pitchFamily="34" charset="0"/>
                <a:cs typeface="Arial" panose="020B0604020202020204" pitchFamily="34" charset="0"/>
              </a:rPr>
              <a:t>The Dark Knight</a:t>
            </a:r>
          </a:p>
          <a:p>
            <a:pPr marL="101600" indent="0" algn="l"/>
            <a:r>
              <a:rPr lang="en-US" sz="1600" dirty="0">
                <a:latin typeface="Arial" panose="020B0604020202020204" pitchFamily="34" charset="0"/>
                <a:cs typeface="Arial" panose="020B0604020202020204" pitchFamily="34" charset="0"/>
              </a:rPr>
              <a:t>JOKER: 0.0047, BATMAN: 0.0241, BRUCE WAYNE: 0.0295</a:t>
            </a:r>
          </a:p>
          <a:p>
            <a:pPr marL="387350" indent="-285750" algn="l">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p:txBody>
      </p:sp>
      <p:sp>
        <p:nvSpPr>
          <p:cNvPr id="9" name="Subtitle 2">
            <a:extLst>
              <a:ext uri="{FF2B5EF4-FFF2-40B4-BE49-F238E27FC236}">
                <a16:creationId xmlns:a16="http://schemas.microsoft.com/office/drawing/2014/main" id="{F3F4FE53-4AC6-097F-C6C9-706522D3079D}"/>
              </a:ext>
            </a:extLst>
          </p:cNvPr>
          <p:cNvSpPr txBox="1">
            <a:spLocks/>
          </p:cNvSpPr>
          <p:nvPr/>
        </p:nvSpPr>
        <p:spPr>
          <a:xfrm>
            <a:off x="6169516" y="1133473"/>
            <a:ext cx="6007396" cy="385335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55600" algn="r" rtl="0">
              <a:lnSpc>
                <a:spcPct val="115000"/>
              </a:lnSpc>
              <a:spcBef>
                <a:spcPts val="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1pPr>
            <a:lvl2pPr marL="914400" marR="0" lvl="1"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2pPr>
            <a:lvl3pPr marL="1371600" marR="0" lvl="2"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3pPr>
            <a:lvl4pPr marL="1828800" marR="0" lvl="3"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4pPr>
            <a:lvl5pPr marL="2286000" marR="0" lvl="4"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5pPr>
            <a:lvl6pPr marL="2743200" marR="0" lvl="5"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6pPr>
            <a:lvl7pPr marL="3200400" marR="0" lvl="6"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7pPr>
            <a:lvl8pPr marL="3657600" marR="0" lvl="7"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8pPr>
            <a:lvl9pPr marL="4114800" marR="0" lvl="8" indent="-355600" algn="r" rtl="0">
              <a:lnSpc>
                <a:spcPct val="115000"/>
              </a:lnSpc>
              <a:spcBef>
                <a:spcPts val="2100"/>
              </a:spcBef>
              <a:spcAft>
                <a:spcPts val="210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9pPr>
          </a:lstStyle>
          <a:p>
            <a:pPr algn="l"/>
            <a:r>
              <a:rPr lang="en-US" sz="1600" dirty="0">
                <a:latin typeface="Arial" panose="020B0604020202020204" pitchFamily="34" charset="0"/>
                <a:cs typeface="Arial" panose="020B0604020202020204" pitchFamily="34" charset="0"/>
              </a:rPr>
              <a:t>VADER Sentiment Scores for Main Characters:</a:t>
            </a:r>
          </a:p>
          <a:p>
            <a:pPr marL="101600" indent="0" algn="l"/>
            <a:r>
              <a:rPr lang="en-US" sz="1600" i="1" dirty="0">
                <a:latin typeface="Arial" panose="020B0604020202020204" pitchFamily="34" charset="0"/>
                <a:cs typeface="Arial" panose="020B0604020202020204" pitchFamily="34" charset="0"/>
              </a:rPr>
              <a:t>Batman</a:t>
            </a:r>
          </a:p>
          <a:p>
            <a:pPr marL="101600" indent="0" algn="l"/>
            <a:r>
              <a:rPr lang="en-US" sz="1600" dirty="0">
                <a:latin typeface="Arial" panose="020B0604020202020204" pitchFamily="34" charset="0"/>
                <a:cs typeface="Arial" panose="020B0604020202020204" pitchFamily="34" charset="0"/>
              </a:rPr>
              <a:t>BATMAN: 0.0593, JACK: 0.0196, BRUCE WAYNE: 0.0868, JOKER: 0.0307</a:t>
            </a:r>
          </a:p>
          <a:p>
            <a:pPr marL="101600" indent="0" algn="l"/>
            <a:endParaRPr lang="en-US" sz="1600" dirty="0">
              <a:latin typeface="Arial" panose="020B0604020202020204" pitchFamily="34" charset="0"/>
              <a:cs typeface="Arial" panose="020B0604020202020204" pitchFamily="34" charset="0"/>
            </a:endParaRPr>
          </a:p>
          <a:p>
            <a:pPr marL="101600" indent="0" algn="l"/>
            <a:r>
              <a:rPr lang="en-US" sz="1600" i="1" dirty="0">
                <a:latin typeface="Arial" panose="020B0604020202020204" pitchFamily="34" charset="0"/>
                <a:cs typeface="Arial" panose="020B0604020202020204" pitchFamily="34" charset="0"/>
              </a:rPr>
              <a:t>The Dark Knight</a:t>
            </a:r>
          </a:p>
          <a:p>
            <a:pPr marL="101600" indent="0" algn="l"/>
            <a:r>
              <a:rPr lang="en-US" sz="1600" dirty="0">
                <a:latin typeface="Arial" panose="020B0604020202020204" pitchFamily="34" charset="0"/>
                <a:cs typeface="Arial" panose="020B0604020202020204" pitchFamily="34" charset="0"/>
              </a:rPr>
              <a:t>JOKER: 0.0134, </a:t>
            </a:r>
            <a:r>
              <a:rPr lang="en-US" sz="1600" dirty="0">
                <a:solidFill>
                  <a:srgbClr val="FCBCE5"/>
                </a:solidFill>
                <a:latin typeface="Arial" panose="020B0604020202020204" pitchFamily="34" charset="0"/>
                <a:cs typeface="Arial" panose="020B0604020202020204" pitchFamily="34" charset="0"/>
              </a:rPr>
              <a:t>BATMAN: -0.0303, </a:t>
            </a:r>
            <a:r>
              <a:rPr lang="en-US" sz="1600" dirty="0">
                <a:latin typeface="Arial" panose="020B0604020202020204" pitchFamily="34" charset="0"/>
                <a:cs typeface="Arial" panose="020B0604020202020204" pitchFamily="34" charset="0"/>
              </a:rPr>
              <a:t>BRUCE WAYNE: 0.0184</a:t>
            </a:r>
          </a:p>
        </p:txBody>
      </p:sp>
      <p:pic>
        <p:nvPicPr>
          <p:cNvPr id="14" name="Picture 13">
            <a:extLst>
              <a:ext uri="{FF2B5EF4-FFF2-40B4-BE49-F238E27FC236}">
                <a16:creationId xmlns:a16="http://schemas.microsoft.com/office/drawing/2014/main" id="{5C805F02-E9D9-F27C-6BD3-1510BBB84871}"/>
              </a:ext>
            </a:extLst>
          </p:cNvPr>
          <p:cNvPicPr>
            <a:picLocks noChangeAspect="1"/>
          </p:cNvPicPr>
          <p:nvPr/>
        </p:nvPicPr>
        <p:blipFill>
          <a:blip r:embed="rId2"/>
          <a:stretch>
            <a:fillRect/>
          </a:stretch>
        </p:blipFill>
        <p:spPr>
          <a:xfrm>
            <a:off x="3018786" y="3368295"/>
            <a:ext cx="6007396" cy="3237068"/>
          </a:xfrm>
          <a:prstGeom prst="rect">
            <a:avLst/>
          </a:prstGeom>
        </p:spPr>
      </p:pic>
    </p:spTree>
    <p:extLst>
      <p:ext uri="{BB962C8B-B14F-4D97-AF65-F5344CB8AC3E}">
        <p14:creationId xmlns:p14="http://schemas.microsoft.com/office/powerpoint/2010/main" val="298674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C0A04C8-C748-A656-F300-D8C8FA8E79A5}"/>
              </a:ext>
            </a:extLst>
          </p:cNvPr>
          <p:cNvSpPr txBox="1"/>
          <p:nvPr/>
        </p:nvSpPr>
        <p:spPr>
          <a:xfrm>
            <a:off x="1063257" y="457200"/>
            <a:ext cx="3838352" cy="6001643"/>
          </a:xfrm>
          <a:prstGeom prst="rect">
            <a:avLst/>
          </a:prstGeom>
          <a:noFill/>
        </p:spPr>
        <p:txBody>
          <a:bodyPr wrap="square" rtlCol="0">
            <a:spAutoFit/>
          </a:bodyPr>
          <a:lstStyle/>
          <a:p>
            <a:r>
              <a:rPr lang="en-US" sz="1600" dirty="0" err="1">
                <a:solidFill>
                  <a:schemeClr val="tx1"/>
                </a:solidFill>
              </a:rPr>
              <a:t>TextBlob</a:t>
            </a:r>
            <a:r>
              <a:rPr lang="en-US" sz="1600" dirty="0">
                <a:solidFill>
                  <a:schemeClr val="tx1"/>
                </a:solidFill>
              </a:rPr>
              <a:t> </a:t>
            </a:r>
          </a:p>
          <a:p>
            <a:pPr marL="285750" indent="-285750">
              <a:buFont typeface="Arial" panose="020B0604020202020204" pitchFamily="34" charset="0"/>
              <a:buChar char="•"/>
            </a:pPr>
            <a:r>
              <a:rPr lang="en-US" sz="1600" dirty="0">
                <a:solidFill>
                  <a:schemeClr val="tx1"/>
                </a:solidFill>
              </a:rPr>
              <a:t>Bruce Wayne in </a:t>
            </a:r>
            <a:r>
              <a:rPr lang="en-US" sz="1600" i="1" dirty="0">
                <a:solidFill>
                  <a:schemeClr val="tx1"/>
                </a:solidFill>
              </a:rPr>
              <a:t>Batman</a:t>
            </a:r>
            <a:r>
              <a:rPr lang="en-US" sz="1600" dirty="0">
                <a:solidFill>
                  <a:schemeClr val="tx1"/>
                </a:solidFill>
              </a:rPr>
              <a:t> has the highest positive sentiment score (0.1703), indicating a more positive tone in his dialogues</a:t>
            </a:r>
          </a:p>
          <a:p>
            <a:pPr marL="285750" indent="-285750">
              <a:buFont typeface="Arial" panose="020B0604020202020204" pitchFamily="34" charset="0"/>
              <a:buChar char="•"/>
            </a:pPr>
            <a:r>
              <a:rPr lang="en-US" sz="1600" dirty="0">
                <a:solidFill>
                  <a:schemeClr val="tx1"/>
                </a:solidFill>
              </a:rPr>
              <a:t>The Joker has neutral sentiment scores in both movies, with slightly positive scores but generally close to neutral.</a:t>
            </a:r>
          </a:p>
          <a:p>
            <a:pPr marL="285750" indent="-285750">
              <a:buFont typeface="Arial" panose="020B0604020202020204" pitchFamily="34" charset="0"/>
              <a:buChar char="•"/>
            </a:pPr>
            <a:r>
              <a:rPr lang="en-US" sz="1600" dirty="0">
                <a:solidFill>
                  <a:schemeClr val="tx1"/>
                </a:solidFill>
              </a:rPr>
              <a:t>Batman has neutral to slightly positive sentiment scores in both movies, indicating a balanced tone in his dialogues.</a:t>
            </a:r>
          </a:p>
          <a:p>
            <a:endParaRPr lang="en-US" sz="1600" dirty="0">
              <a:solidFill>
                <a:schemeClr val="tx1"/>
              </a:solidFill>
            </a:endParaRPr>
          </a:p>
          <a:p>
            <a:r>
              <a:rPr lang="en-US" sz="1600" dirty="0">
                <a:solidFill>
                  <a:schemeClr val="tx1"/>
                </a:solidFill>
              </a:rPr>
              <a:t>VADER: </a:t>
            </a:r>
          </a:p>
          <a:p>
            <a:pPr marL="285750" indent="-285750">
              <a:buFont typeface="Arial" panose="020B0604020202020204" pitchFamily="34" charset="0"/>
              <a:buChar char="•"/>
            </a:pPr>
            <a:r>
              <a:rPr lang="en-US" sz="1600" dirty="0">
                <a:solidFill>
                  <a:schemeClr val="tx1"/>
                </a:solidFill>
              </a:rPr>
              <a:t>Bruce Wayne in </a:t>
            </a:r>
            <a:r>
              <a:rPr lang="en-US" sz="1600" i="1" dirty="0">
                <a:solidFill>
                  <a:schemeClr val="tx1"/>
                </a:solidFill>
              </a:rPr>
              <a:t>Batman</a:t>
            </a:r>
            <a:r>
              <a:rPr lang="en-US" sz="1600" dirty="0">
                <a:solidFill>
                  <a:schemeClr val="tx1"/>
                </a:solidFill>
              </a:rPr>
              <a:t> with a positive sentiment score (0.0868), but lower than </a:t>
            </a:r>
            <a:r>
              <a:rPr lang="en-US" sz="1600" dirty="0" err="1">
                <a:solidFill>
                  <a:schemeClr val="tx1"/>
                </a:solidFill>
              </a:rPr>
              <a:t>TextBlob's</a:t>
            </a:r>
            <a:r>
              <a:rPr lang="en-US" sz="1600" dirty="0">
                <a:solidFill>
                  <a:schemeClr val="tx1"/>
                </a:solidFill>
              </a:rPr>
              <a:t> score.</a:t>
            </a:r>
          </a:p>
          <a:p>
            <a:pPr marL="285750" indent="-285750">
              <a:buFont typeface="Arial" panose="020B0604020202020204" pitchFamily="34" charset="0"/>
              <a:buChar char="•"/>
            </a:pPr>
            <a:r>
              <a:rPr lang="en-US" sz="1600" dirty="0">
                <a:solidFill>
                  <a:schemeClr val="tx1"/>
                </a:solidFill>
              </a:rPr>
              <a:t>The Joker has neutral sentiment scores in both movies</a:t>
            </a:r>
          </a:p>
          <a:p>
            <a:pPr marL="285750" indent="-285750">
              <a:buFont typeface="Arial" panose="020B0604020202020204" pitchFamily="34" charset="0"/>
              <a:buChar char="•"/>
            </a:pPr>
            <a:r>
              <a:rPr lang="en-US" sz="1600" dirty="0">
                <a:solidFill>
                  <a:schemeClr val="tx1"/>
                </a:solidFill>
              </a:rPr>
              <a:t>Batman has a slightly negative sentiment score (-0.0303) in </a:t>
            </a:r>
            <a:r>
              <a:rPr lang="en-US" sz="1600" i="1" dirty="0">
                <a:solidFill>
                  <a:schemeClr val="tx1"/>
                </a:solidFill>
              </a:rPr>
              <a:t>The Dark Knight</a:t>
            </a:r>
            <a:r>
              <a:rPr lang="en-US" sz="1600" dirty="0">
                <a:solidFill>
                  <a:schemeClr val="tx1"/>
                </a:solidFill>
              </a:rPr>
              <a:t>" contrasting with </a:t>
            </a:r>
            <a:r>
              <a:rPr lang="en-US" sz="1600" dirty="0" err="1">
                <a:solidFill>
                  <a:schemeClr val="tx1"/>
                </a:solidFill>
              </a:rPr>
              <a:t>TextBlob's</a:t>
            </a:r>
            <a:r>
              <a:rPr lang="en-US" sz="1600" dirty="0">
                <a:solidFill>
                  <a:schemeClr val="tx1"/>
                </a:solidFill>
              </a:rPr>
              <a:t> slightly positive score.</a:t>
            </a:r>
          </a:p>
        </p:txBody>
      </p:sp>
      <p:pic>
        <p:nvPicPr>
          <p:cNvPr id="8" name="Picture 7">
            <a:extLst>
              <a:ext uri="{FF2B5EF4-FFF2-40B4-BE49-F238E27FC236}">
                <a16:creationId xmlns:a16="http://schemas.microsoft.com/office/drawing/2014/main" id="{7236FED5-DA79-FBB8-9D9C-9C145A309895}"/>
              </a:ext>
            </a:extLst>
          </p:cNvPr>
          <p:cNvPicPr>
            <a:picLocks noChangeAspect="1"/>
          </p:cNvPicPr>
          <p:nvPr/>
        </p:nvPicPr>
        <p:blipFill>
          <a:blip r:embed="rId2"/>
          <a:stretch>
            <a:fillRect/>
          </a:stretch>
        </p:blipFill>
        <p:spPr>
          <a:xfrm>
            <a:off x="5171769" y="3476427"/>
            <a:ext cx="5384909" cy="3046725"/>
          </a:xfrm>
          <a:prstGeom prst="rect">
            <a:avLst/>
          </a:prstGeom>
        </p:spPr>
      </p:pic>
      <p:pic>
        <p:nvPicPr>
          <p:cNvPr id="9" name="Picture 8">
            <a:extLst>
              <a:ext uri="{FF2B5EF4-FFF2-40B4-BE49-F238E27FC236}">
                <a16:creationId xmlns:a16="http://schemas.microsoft.com/office/drawing/2014/main" id="{883F841D-1BDA-47E8-3158-3D5A08F218A1}"/>
              </a:ext>
            </a:extLst>
          </p:cNvPr>
          <p:cNvPicPr>
            <a:picLocks noChangeAspect="1"/>
          </p:cNvPicPr>
          <p:nvPr/>
        </p:nvPicPr>
        <p:blipFill>
          <a:blip r:embed="rId3"/>
          <a:stretch>
            <a:fillRect/>
          </a:stretch>
        </p:blipFill>
        <p:spPr>
          <a:xfrm>
            <a:off x="5214301" y="334789"/>
            <a:ext cx="5342378" cy="3041046"/>
          </a:xfrm>
          <a:prstGeom prst="rect">
            <a:avLst/>
          </a:prstGeom>
        </p:spPr>
      </p:pic>
    </p:spTree>
    <p:extLst>
      <p:ext uri="{BB962C8B-B14F-4D97-AF65-F5344CB8AC3E}">
        <p14:creationId xmlns:p14="http://schemas.microsoft.com/office/powerpoint/2010/main" val="3357047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0"/>
          <p:cNvSpPr txBox="1">
            <a:spLocks noGrp="1"/>
          </p:cNvSpPr>
          <p:nvPr>
            <p:ph type="title"/>
          </p:nvPr>
        </p:nvSpPr>
        <p:spPr>
          <a:xfrm>
            <a:off x="818707" y="419473"/>
            <a:ext cx="10696353" cy="1201754"/>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Which Batman “Wins”?</a:t>
            </a:r>
            <a:endParaRPr dirty="0"/>
          </a:p>
        </p:txBody>
      </p:sp>
      <p:sp>
        <p:nvSpPr>
          <p:cNvPr id="302" name="Google Shape;302;p20"/>
          <p:cNvSpPr txBox="1">
            <a:spLocks noGrp="1"/>
          </p:cNvSpPr>
          <p:nvPr>
            <p:ph type="body" idx="1"/>
          </p:nvPr>
        </p:nvSpPr>
        <p:spPr>
          <a:xfrm>
            <a:off x="3567526" y="1957788"/>
            <a:ext cx="4651441" cy="4313195"/>
          </a:xfrm>
          <a:prstGeom prst="rect">
            <a:avLst/>
          </a:prstGeom>
        </p:spPr>
        <p:txBody>
          <a:bodyPr spcFirstLastPara="1" wrap="square" lIns="121900" tIns="121900" rIns="121900" bIns="121900" anchor="t" anchorCtr="0">
            <a:noAutofit/>
          </a:bodyPr>
          <a:lstStyle/>
          <a:p>
            <a:pPr marL="342900" indent="-342900" algn="l"/>
            <a:r>
              <a:rPr lang="en-US" sz="1800" dirty="0">
                <a:latin typeface="Arial" panose="020B0604020202020204" pitchFamily="34" charset="0"/>
                <a:cs typeface="Arial" panose="020B0604020202020204" pitchFamily="34" charset="0"/>
              </a:rPr>
              <a:t>Explore the themes of darkness and the complexity of relationships in Batman movies.</a:t>
            </a:r>
          </a:p>
          <a:p>
            <a:pPr marL="342900" indent="-342900" algn="l"/>
            <a:r>
              <a:rPr lang="en-US" sz="1800" dirty="0">
                <a:latin typeface="Arial" panose="020B0604020202020204" pitchFamily="34" charset="0"/>
                <a:cs typeface="Arial" panose="020B0604020202020204" pitchFamily="34" charset="0"/>
              </a:rPr>
              <a:t>Use NLP and sentiment analysis to identify the darkest version of Batman and the most subjective dialogue activity.</a:t>
            </a:r>
          </a:p>
          <a:p>
            <a:pPr marL="342900" indent="-342900" algn="l"/>
            <a:r>
              <a:rPr lang="en-US" sz="1800" dirty="0">
                <a:latin typeface="Arial" panose="020B0604020202020204" pitchFamily="34" charset="0"/>
                <a:cs typeface="Arial" panose="020B0604020202020204" pitchFamily="34" charset="0"/>
              </a:rPr>
              <a:t>Analyze movie reviews to determine the most popular Batman movie.</a:t>
            </a:r>
          </a:p>
          <a:p>
            <a:pPr marL="342900" indent="-342900" algn="l"/>
            <a:r>
              <a:rPr lang="en-US" sz="1800" dirty="0">
                <a:latin typeface="Arial" panose="020B0604020202020204" pitchFamily="34" charset="0"/>
                <a:cs typeface="Arial" panose="020B0604020202020204" pitchFamily="34" charset="0"/>
              </a:rPr>
              <a:t>Provide recommendations for future movie productions based on the analysis.</a:t>
            </a:r>
            <a:endParaRPr sz="1800" dirty="0">
              <a:latin typeface="Arial" panose="020B0604020202020204" pitchFamily="34" charset="0"/>
              <a:cs typeface="Arial" panose="020B0604020202020204" pitchFamily="34" charset="0"/>
            </a:endParaRPr>
          </a:p>
        </p:txBody>
      </p:sp>
      <p:pic>
        <p:nvPicPr>
          <p:cNvPr id="1028" name="Picture 4" descr="Watch The Dark Knight | Prime Video">
            <a:extLst>
              <a:ext uri="{FF2B5EF4-FFF2-40B4-BE49-F238E27FC236}">
                <a16:creationId xmlns:a16="http://schemas.microsoft.com/office/drawing/2014/main" id="{C75981F8-4227-94EF-5D12-702D0C2A4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5689" y="1789507"/>
            <a:ext cx="2536761" cy="33867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989 Batman Movie Poster 11X17 Michael ...">
            <a:extLst>
              <a:ext uri="{FF2B5EF4-FFF2-40B4-BE49-F238E27FC236}">
                <a16:creationId xmlns:a16="http://schemas.microsoft.com/office/drawing/2014/main" id="{71443288-CDDD-50F9-429F-2FBB4E3B4A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68" y="1957789"/>
            <a:ext cx="2419202" cy="33867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A81016-901D-3545-733C-97533F245B50}"/>
              </a:ext>
            </a:extLst>
          </p:cNvPr>
          <p:cNvSpPr txBox="1"/>
          <p:nvPr/>
        </p:nvSpPr>
        <p:spPr>
          <a:xfrm>
            <a:off x="559981" y="5344495"/>
            <a:ext cx="2604976" cy="1077218"/>
          </a:xfrm>
          <a:prstGeom prst="rect">
            <a:avLst/>
          </a:prstGeom>
          <a:noFill/>
        </p:spPr>
        <p:txBody>
          <a:bodyPr wrap="square" rtlCol="0">
            <a:spAutoFit/>
          </a:bodyPr>
          <a:lstStyle/>
          <a:p>
            <a:pPr algn="ctr"/>
            <a:r>
              <a:rPr lang="en-US" sz="2000" i="1" dirty="0">
                <a:solidFill>
                  <a:srgbClr val="FFC726"/>
                </a:solidFill>
              </a:rPr>
              <a:t>Batman</a:t>
            </a:r>
          </a:p>
          <a:p>
            <a:pPr algn="ctr"/>
            <a:r>
              <a:rPr lang="en-US" dirty="0">
                <a:solidFill>
                  <a:srgbClr val="FFC726"/>
                </a:solidFill>
              </a:rPr>
              <a:t>Screenplay by Sam Hamm</a:t>
            </a:r>
          </a:p>
          <a:p>
            <a:pPr algn="ctr"/>
            <a:r>
              <a:rPr lang="en-US" dirty="0">
                <a:solidFill>
                  <a:srgbClr val="FFC726"/>
                </a:solidFill>
              </a:rPr>
              <a:t>1989</a:t>
            </a:r>
          </a:p>
          <a:p>
            <a:endParaRPr lang="en-US" sz="1600" dirty="0">
              <a:solidFill>
                <a:srgbClr val="FFFF00"/>
              </a:solidFill>
            </a:endParaRPr>
          </a:p>
        </p:txBody>
      </p:sp>
      <p:sp>
        <p:nvSpPr>
          <p:cNvPr id="5" name="TextBox 4">
            <a:extLst>
              <a:ext uri="{FF2B5EF4-FFF2-40B4-BE49-F238E27FC236}">
                <a16:creationId xmlns:a16="http://schemas.microsoft.com/office/drawing/2014/main" id="{57C166D3-4700-DA68-40AB-54DC2479DD0F}"/>
              </a:ext>
            </a:extLst>
          </p:cNvPr>
          <p:cNvSpPr txBox="1"/>
          <p:nvPr/>
        </p:nvSpPr>
        <p:spPr>
          <a:xfrm>
            <a:off x="8623610" y="5231695"/>
            <a:ext cx="2760920" cy="1292662"/>
          </a:xfrm>
          <a:prstGeom prst="rect">
            <a:avLst/>
          </a:prstGeom>
          <a:noFill/>
        </p:spPr>
        <p:txBody>
          <a:bodyPr wrap="square" rtlCol="0">
            <a:spAutoFit/>
          </a:bodyPr>
          <a:lstStyle/>
          <a:p>
            <a:pPr algn="ctr"/>
            <a:r>
              <a:rPr lang="en-US" sz="2000" i="1" dirty="0">
                <a:solidFill>
                  <a:srgbClr val="FFC726"/>
                </a:solidFill>
              </a:rPr>
              <a:t>The Dark Knight</a:t>
            </a:r>
          </a:p>
          <a:p>
            <a:pPr algn="ctr"/>
            <a:r>
              <a:rPr lang="en-US" dirty="0">
                <a:solidFill>
                  <a:srgbClr val="FFC726"/>
                </a:solidFill>
              </a:rPr>
              <a:t>Screenplay by Jonathan Nolan and Christopher Nolan</a:t>
            </a:r>
          </a:p>
          <a:p>
            <a:pPr algn="ctr"/>
            <a:r>
              <a:rPr lang="en-US" dirty="0">
                <a:solidFill>
                  <a:srgbClr val="FFC726"/>
                </a:solidFill>
              </a:rPr>
              <a:t>2008</a:t>
            </a:r>
          </a:p>
          <a:p>
            <a:endParaRPr lang="en-US" sz="1600"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B01EB-B224-DA08-8BFE-D547A9ADBF6D}"/>
              </a:ext>
            </a:extLst>
          </p:cNvPr>
          <p:cNvSpPr>
            <a:spLocks noGrp="1"/>
          </p:cNvSpPr>
          <p:nvPr>
            <p:ph type="title"/>
          </p:nvPr>
        </p:nvSpPr>
        <p:spPr>
          <a:xfrm>
            <a:off x="558100" y="361507"/>
            <a:ext cx="7627365" cy="627321"/>
          </a:xfrm>
        </p:spPr>
        <p:txBody>
          <a:bodyPr/>
          <a:lstStyle/>
          <a:p>
            <a:r>
              <a:rPr lang="en-US" dirty="0"/>
              <a:t>The Joker is… neutral?</a:t>
            </a:r>
          </a:p>
        </p:txBody>
      </p:sp>
      <p:sp>
        <p:nvSpPr>
          <p:cNvPr id="4" name="Text Placeholder 2">
            <a:extLst>
              <a:ext uri="{FF2B5EF4-FFF2-40B4-BE49-F238E27FC236}">
                <a16:creationId xmlns:a16="http://schemas.microsoft.com/office/drawing/2014/main" id="{E260D652-E0F3-ABC1-BD2D-15F59569197D}"/>
              </a:ext>
            </a:extLst>
          </p:cNvPr>
          <p:cNvSpPr txBox="1">
            <a:spLocks/>
          </p:cNvSpPr>
          <p:nvPr/>
        </p:nvSpPr>
        <p:spPr>
          <a:xfrm>
            <a:off x="490821" y="1190515"/>
            <a:ext cx="8125896" cy="509556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55600" algn="ct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1pPr>
            <a:lvl2pPr marL="914400" marR="0" lvl="1"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2pPr>
            <a:lvl3pPr marL="1371600" marR="0" lvl="2"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3pPr>
            <a:lvl4pPr marL="1828800" marR="0" lvl="3"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4pPr>
            <a:lvl5pPr marL="2286000" marR="0" lvl="4"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5pPr>
            <a:lvl6pPr marL="2743200" marR="0" lvl="5"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6pPr>
            <a:lvl7pPr marL="3200400" marR="0" lvl="6"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7pPr>
            <a:lvl8pPr marL="3657600" marR="0" lvl="7"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8pPr>
            <a:lvl9pPr marL="4114800" marR="0" lvl="8"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9pPr>
          </a:lstStyle>
          <a:p>
            <a:pPr marL="0" indent="0" algn="l"/>
            <a:r>
              <a:rPr lang="en-US" sz="1800" dirty="0">
                <a:latin typeface="Arial" panose="020B0604020202020204" pitchFamily="34" charset="0"/>
                <a:cs typeface="Arial" panose="020B0604020202020204" pitchFamily="34" charset="0"/>
              </a:rPr>
              <a:t>The Joker's dialogues, as analyzed through </a:t>
            </a:r>
            <a:r>
              <a:rPr lang="en-US" sz="1800" dirty="0" err="1">
                <a:latin typeface="Arial" panose="020B0604020202020204" pitchFamily="34" charset="0"/>
                <a:cs typeface="Arial" panose="020B0604020202020204" pitchFamily="34" charset="0"/>
              </a:rPr>
              <a:t>TextBlob</a:t>
            </a:r>
            <a:r>
              <a:rPr lang="en-US" sz="1800" dirty="0">
                <a:latin typeface="Arial" panose="020B0604020202020204" pitchFamily="34" charset="0"/>
                <a:cs typeface="Arial" panose="020B0604020202020204" pitchFamily="34" charset="0"/>
              </a:rPr>
              <a:t> and VADER, show a neutral or slightly positive sentiment score… but how? </a:t>
            </a:r>
          </a:p>
          <a:p>
            <a:pPr marL="0" indent="0" algn="l"/>
            <a:r>
              <a:rPr lang="en-US" sz="1800" dirty="0">
                <a:latin typeface="Arial" panose="020B0604020202020204" pitchFamily="34" charset="0"/>
                <a:cs typeface="Arial" panose="020B0604020202020204" pitchFamily="34" charset="0"/>
              </a:rPr>
              <a:t>The Joker is widely recognized as a dark and malevolent villain!</a:t>
            </a:r>
          </a:p>
          <a:p>
            <a:pPr marL="285750" indent="-285750" algn="l">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b="1" dirty="0">
                <a:solidFill>
                  <a:srgbClr val="FCBCE5"/>
                </a:solidFill>
                <a:latin typeface="Arial" panose="020B0604020202020204" pitchFamily="34" charset="0"/>
                <a:cs typeface="Arial" panose="020B0604020202020204" pitchFamily="34" charset="0"/>
              </a:rPr>
              <a:t>Complexity of Language</a:t>
            </a:r>
            <a:r>
              <a:rPr lang="en-US" sz="1600" dirty="0">
                <a:latin typeface="Arial" panose="020B0604020202020204" pitchFamily="34" charset="0"/>
                <a:cs typeface="Arial" panose="020B0604020202020204" pitchFamily="34" charset="0"/>
              </a:rPr>
              <a:t>: The Joker often uses complex and nuanced language that can mask the underlying dark intent. His dialogues are laced with sarcasm, irony, and a playful tone that may be interpreted by sentiment analysis models as neutral or slightly positive.</a:t>
            </a:r>
          </a:p>
          <a:p>
            <a:pPr marL="285750" indent="-285750" algn="l">
              <a:buFont typeface="Arial" panose="020B0604020202020204" pitchFamily="34" charset="0"/>
              <a:buChar char="•"/>
            </a:pPr>
            <a:r>
              <a:rPr lang="en-US" sz="1600" b="1" dirty="0">
                <a:solidFill>
                  <a:srgbClr val="FCBCE5"/>
                </a:solidFill>
                <a:latin typeface="Arial" panose="020B0604020202020204" pitchFamily="34" charset="0"/>
                <a:cs typeface="Arial" panose="020B0604020202020204" pitchFamily="34" charset="0"/>
              </a:rPr>
              <a:t>Context and Delivery</a:t>
            </a:r>
            <a:r>
              <a:rPr lang="en-US" sz="1600" dirty="0">
                <a:latin typeface="Arial" panose="020B0604020202020204" pitchFamily="34" charset="0"/>
                <a:cs typeface="Arial" panose="020B0604020202020204" pitchFamily="34" charset="0"/>
              </a:rPr>
              <a:t>: The emotional impact of the Joker's words is heavily influenced by the context in which they are delivered and his performance, including tone, facial expressions, and body language. These aspects are not captured by text-based sentiment analysis models.</a:t>
            </a:r>
          </a:p>
          <a:p>
            <a:pPr marL="285750" indent="-285750" algn="l">
              <a:buFont typeface="Arial" panose="020B0604020202020204" pitchFamily="34" charset="0"/>
              <a:buChar char="•"/>
            </a:pPr>
            <a:r>
              <a:rPr lang="en-US" sz="1600" b="1" dirty="0">
                <a:solidFill>
                  <a:srgbClr val="FCBCE5"/>
                </a:solidFill>
                <a:latin typeface="Arial" panose="020B0604020202020204" pitchFamily="34" charset="0"/>
                <a:cs typeface="Arial" panose="020B0604020202020204" pitchFamily="34" charset="0"/>
              </a:rPr>
              <a:t>Dark Humor</a:t>
            </a:r>
            <a:r>
              <a:rPr lang="en-US" sz="1600" dirty="0">
                <a:latin typeface="Arial" panose="020B0604020202020204" pitchFamily="34" charset="0"/>
                <a:cs typeface="Arial" panose="020B0604020202020204" pitchFamily="34" charset="0"/>
              </a:rPr>
              <a:t>: The Joker's dialogues often contain dark humor, which can be perceived as humorous or playful. This can skew the sentiment analysis towards neutral or positive, even though the content is dark and disturbing.</a:t>
            </a:r>
          </a:p>
          <a:p>
            <a:pPr marL="0" indent="0" algn="l"/>
            <a:endParaRPr lang="en-US" sz="1600" dirty="0">
              <a:latin typeface="Arial" panose="020B0604020202020204" pitchFamily="34" charset="0"/>
              <a:cs typeface="Arial" panose="020B0604020202020204" pitchFamily="34" charset="0"/>
            </a:endParaRPr>
          </a:p>
          <a:p>
            <a:pPr marL="0" indent="0" algn="l"/>
            <a:r>
              <a:rPr lang="en-US" sz="1800" dirty="0">
                <a:latin typeface="Arial" panose="020B0604020202020204" pitchFamily="34" charset="0"/>
                <a:cs typeface="Arial" panose="020B0604020202020204" pitchFamily="34" charset="0"/>
              </a:rPr>
              <a:t>Given these factors, the neutral or slightly positive sentiment scores for the Joker's dialogues can be understood as a limitation of the sentiment analysis models in capturing the full context and nuance of his speech. </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CE885A8B-5DA9-965D-700C-FB2B1CB9DBB7}"/>
              </a:ext>
            </a:extLst>
          </p:cNvPr>
          <p:cNvGrpSpPr/>
          <p:nvPr/>
        </p:nvGrpSpPr>
        <p:grpSpPr>
          <a:xfrm>
            <a:off x="8924473" y="571917"/>
            <a:ext cx="2983992" cy="2286851"/>
            <a:chOff x="8924473" y="571917"/>
            <a:chExt cx="2983992" cy="2286851"/>
          </a:xfrm>
        </p:grpSpPr>
        <p:pic>
          <p:nvPicPr>
            <p:cNvPr id="1026" name="Picture 2" descr="The Joker (Batman film) | Batman Wiki ...">
              <a:extLst>
                <a:ext uri="{FF2B5EF4-FFF2-40B4-BE49-F238E27FC236}">
                  <a16:creationId xmlns:a16="http://schemas.microsoft.com/office/drawing/2014/main" id="{3A39264A-1602-E57A-05A5-B1EA3D230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4473" y="593182"/>
              <a:ext cx="1798084" cy="2265586"/>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a:extLst>
                <a:ext uri="{FF2B5EF4-FFF2-40B4-BE49-F238E27FC236}">
                  <a16:creationId xmlns:a16="http://schemas.microsoft.com/office/drawing/2014/main" id="{F0BD8159-05F6-33F6-1427-531E2C0EBAD9}"/>
                </a:ext>
              </a:extLst>
            </p:cNvPr>
            <p:cNvSpPr/>
            <p:nvPr/>
          </p:nvSpPr>
          <p:spPr>
            <a:xfrm>
              <a:off x="10398642" y="571917"/>
              <a:ext cx="1509823" cy="760228"/>
            </a:xfrm>
            <a:prstGeom prst="wedgeEllipseCallout">
              <a:avLst>
                <a:gd name="adj1" fmla="val -60073"/>
                <a:gd name="adj2" fmla="val 4711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latin typeface="Aptos" panose="020B0004020202020204" pitchFamily="34" charset="0"/>
                </a:rPr>
                <a:t>”Let's put a smile on that face!" </a:t>
              </a:r>
            </a:p>
          </p:txBody>
        </p:sp>
      </p:grpSp>
      <p:grpSp>
        <p:nvGrpSpPr>
          <p:cNvPr id="13" name="Group 12">
            <a:extLst>
              <a:ext uri="{FF2B5EF4-FFF2-40B4-BE49-F238E27FC236}">
                <a16:creationId xmlns:a16="http://schemas.microsoft.com/office/drawing/2014/main" id="{7C4E6307-BCEB-EA98-BB7A-43F4C7B34AD7}"/>
              </a:ext>
            </a:extLst>
          </p:cNvPr>
          <p:cNvGrpSpPr/>
          <p:nvPr/>
        </p:nvGrpSpPr>
        <p:grpSpPr>
          <a:xfrm>
            <a:off x="8616718" y="3738299"/>
            <a:ext cx="3084461" cy="2128875"/>
            <a:chOff x="8616718" y="3738299"/>
            <a:chExt cx="3084461" cy="2128875"/>
          </a:xfrm>
        </p:grpSpPr>
        <p:pic>
          <p:nvPicPr>
            <p:cNvPr id="1028" name="Picture 4" descr="Joker (The Dark Knight) - Wikipedia">
              <a:extLst>
                <a:ext uri="{FF2B5EF4-FFF2-40B4-BE49-F238E27FC236}">
                  <a16:creationId xmlns:a16="http://schemas.microsoft.com/office/drawing/2014/main" id="{3D53C18C-EADD-98EA-2CC2-DE2331800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3850" y="3738299"/>
              <a:ext cx="1797329" cy="2128875"/>
            </a:xfrm>
            <a:prstGeom prst="rect">
              <a:avLst/>
            </a:prstGeom>
            <a:noFill/>
            <a:extLst>
              <a:ext uri="{909E8E84-426E-40DD-AFC4-6F175D3DCCD1}">
                <a14:hiddenFill xmlns:a14="http://schemas.microsoft.com/office/drawing/2010/main">
                  <a:solidFill>
                    <a:srgbClr val="FFFFFF"/>
                  </a:solidFill>
                </a14:hiddenFill>
              </a:ext>
            </a:extLst>
          </p:spPr>
        </p:pic>
        <p:sp>
          <p:nvSpPr>
            <p:cNvPr id="11" name="Oval Callout 10">
              <a:extLst>
                <a:ext uri="{FF2B5EF4-FFF2-40B4-BE49-F238E27FC236}">
                  <a16:creationId xmlns:a16="http://schemas.microsoft.com/office/drawing/2014/main" id="{26B0340C-44F2-9B2F-7D86-59FFCE28224F}"/>
                </a:ext>
              </a:extLst>
            </p:cNvPr>
            <p:cNvSpPr/>
            <p:nvPr/>
          </p:nvSpPr>
          <p:spPr>
            <a:xfrm flipH="1">
              <a:off x="8616718" y="3738299"/>
              <a:ext cx="1611802" cy="704544"/>
            </a:xfrm>
            <a:prstGeom prst="wedgeEllipseCallout">
              <a:avLst>
                <a:gd name="adj1" fmla="val -48032"/>
                <a:gd name="adj2" fmla="val 65959"/>
              </a:avLst>
            </a:prstGeom>
            <a:solidFill>
              <a:schemeClr val="accent4">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Aptos" panose="020B0004020202020204" pitchFamily="34" charset="0"/>
                </a:rPr>
                <a:t>“Why so serious?”</a:t>
              </a:r>
            </a:p>
          </p:txBody>
        </p:sp>
      </p:grpSp>
    </p:spTree>
    <p:extLst>
      <p:ext uri="{BB962C8B-B14F-4D97-AF65-F5344CB8AC3E}">
        <p14:creationId xmlns:p14="http://schemas.microsoft.com/office/powerpoint/2010/main" val="29369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dissolv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dissolv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dissolv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dissolve">
                                      <p:cBhvr>
                                        <p:cTn id="3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058A474-8CA5-B9CB-96EB-860C080283B7}"/>
              </a:ext>
            </a:extLst>
          </p:cNvPr>
          <p:cNvSpPr>
            <a:spLocks noGrp="1"/>
          </p:cNvSpPr>
          <p:nvPr>
            <p:ph type="subTitle" idx="1"/>
          </p:nvPr>
        </p:nvSpPr>
        <p:spPr>
          <a:xfrm>
            <a:off x="1265274" y="1296517"/>
            <a:ext cx="2913320" cy="606900"/>
          </a:xfrm>
        </p:spPr>
        <p:txBody>
          <a:bodyPr/>
          <a:lstStyle/>
          <a:p>
            <a:pPr algn="l"/>
            <a:r>
              <a:rPr lang="en-US" sz="1600" b="0" dirty="0">
                <a:solidFill>
                  <a:srgbClr val="FFC726"/>
                </a:solidFill>
                <a:latin typeface="Arial" panose="020B0604020202020204" pitchFamily="34" charset="0"/>
                <a:cs typeface="Arial" panose="020B0604020202020204" pitchFamily="34" charset="0"/>
              </a:rPr>
              <a:t>Machine Learning and Sentiment Polarity</a:t>
            </a:r>
          </a:p>
        </p:txBody>
      </p:sp>
      <p:sp>
        <p:nvSpPr>
          <p:cNvPr id="5" name="Title 4">
            <a:extLst>
              <a:ext uri="{FF2B5EF4-FFF2-40B4-BE49-F238E27FC236}">
                <a16:creationId xmlns:a16="http://schemas.microsoft.com/office/drawing/2014/main" id="{039291D1-B252-AA8F-176C-CFC7C223E8B9}"/>
              </a:ext>
            </a:extLst>
          </p:cNvPr>
          <p:cNvSpPr>
            <a:spLocks noGrp="1"/>
          </p:cNvSpPr>
          <p:nvPr>
            <p:ph type="title"/>
          </p:nvPr>
        </p:nvSpPr>
        <p:spPr>
          <a:xfrm>
            <a:off x="1189050" y="361697"/>
            <a:ext cx="9707400" cy="744090"/>
          </a:xfrm>
        </p:spPr>
        <p:txBody>
          <a:bodyPr/>
          <a:lstStyle/>
          <a:p>
            <a:r>
              <a:rPr lang="en-US" dirty="0"/>
              <a:t>The Reviews say… which movie is the best?</a:t>
            </a:r>
          </a:p>
        </p:txBody>
      </p:sp>
      <p:sp>
        <p:nvSpPr>
          <p:cNvPr id="6" name="Text Placeholder 5">
            <a:extLst>
              <a:ext uri="{FF2B5EF4-FFF2-40B4-BE49-F238E27FC236}">
                <a16:creationId xmlns:a16="http://schemas.microsoft.com/office/drawing/2014/main" id="{091B52FB-D3D6-41E7-C496-875F3CE82D23}"/>
              </a:ext>
            </a:extLst>
          </p:cNvPr>
          <p:cNvSpPr>
            <a:spLocks noGrp="1"/>
          </p:cNvSpPr>
          <p:nvPr>
            <p:ph type="body" idx="4"/>
          </p:nvPr>
        </p:nvSpPr>
        <p:spPr>
          <a:xfrm>
            <a:off x="1189050" y="1967023"/>
            <a:ext cx="2661470" cy="4465676"/>
          </a:xfrm>
        </p:spPr>
        <p:txBody>
          <a:bodyPr/>
          <a:lstStyle/>
          <a:p>
            <a:pPr marL="120650" indent="0">
              <a:buNone/>
            </a:pPr>
            <a:r>
              <a:rPr lang="en-US" sz="1400" dirty="0">
                <a:latin typeface="Arial" panose="020B0604020202020204" pitchFamily="34" charset="0"/>
                <a:cs typeface="Arial" panose="020B0604020202020204" pitchFamily="34" charset="0"/>
              </a:rPr>
              <a:t>Using Naive Bayes Classifier:</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Classified reviews into positive, negative, and neutral sentiments based on polarity scores.</a:t>
            </a:r>
          </a:p>
          <a:p>
            <a:pPr marL="120650" indent="0">
              <a:buNone/>
            </a:pPr>
            <a:r>
              <a:rPr lang="en-US" sz="1400" dirty="0">
                <a:latin typeface="Arial" panose="020B0604020202020204" pitchFamily="34" charset="0"/>
                <a:cs typeface="Arial" panose="020B0604020202020204" pitchFamily="34" charset="0"/>
              </a:rPr>
              <a:t>Sentiment Polarity Analysis Based on Reviews:</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Calculated the average sentiment polarity for each movie to determine the overall sentiment expressed in the reviews.</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Compared sentiment polarity between </a:t>
            </a:r>
            <a:r>
              <a:rPr lang="en-US" sz="1400" i="1" dirty="0">
                <a:latin typeface="Arial" panose="020B0604020202020204" pitchFamily="34" charset="0"/>
                <a:cs typeface="Arial" panose="020B0604020202020204" pitchFamily="34" charset="0"/>
              </a:rPr>
              <a:t>Batman</a:t>
            </a:r>
            <a:r>
              <a:rPr lang="en-US" sz="1400" dirty="0">
                <a:latin typeface="Arial" panose="020B0604020202020204" pitchFamily="34" charset="0"/>
                <a:cs typeface="Arial" panose="020B0604020202020204" pitchFamily="34" charset="0"/>
              </a:rPr>
              <a:t> and </a:t>
            </a:r>
            <a:r>
              <a:rPr lang="en-US" sz="1400" i="1" dirty="0">
                <a:latin typeface="Arial" panose="020B0604020202020204" pitchFamily="34" charset="0"/>
                <a:cs typeface="Arial" panose="020B0604020202020204" pitchFamily="34" charset="0"/>
              </a:rPr>
              <a:t>The Dark Knight</a:t>
            </a:r>
            <a:r>
              <a:rPr lang="en-US" sz="1400" dirty="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p:txBody>
      </p:sp>
      <p:sp>
        <p:nvSpPr>
          <p:cNvPr id="11" name="Subtitle 1">
            <a:extLst>
              <a:ext uri="{FF2B5EF4-FFF2-40B4-BE49-F238E27FC236}">
                <a16:creationId xmlns:a16="http://schemas.microsoft.com/office/drawing/2014/main" id="{74137D9D-2E36-A1F7-8A31-CFFBA0CE4B28}"/>
              </a:ext>
            </a:extLst>
          </p:cNvPr>
          <p:cNvSpPr txBox="1">
            <a:spLocks/>
          </p:cNvSpPr>
          <p:nvPr/>
        </p:nvSpPr>
        <p:spPr>
          <a:xfrm>
            <a:off x="4178591" y="1296517"/>
            <a:ext cx="3407241" cy="44211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55600" algn="ctr" rtl="0">
              <a:lnSpc>
                <a:spcPct val="100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1pPr>
            <a:lvl2pPr marL="914400" marR="0" lvl="1" indent="-355600" algn="l" rtl="0">
              <a:lnSpc>
                <a:spcPct val="115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2pPr>
            <a:lvl3pPr marL="1371600" marR="0" lvl="2"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3pPr>
            <a:lvl4pPr marL="1828800" marR="0" lvl="3"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4pPr>
            <a:lvl5pPr marL="2286000" marR="0" lvl="4"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5pPr>
            <a:lvl6pPr marL="2743200" marR="0" lvl="5"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6pPr>
            <a:lvl7pPr marL="3200400" marR="0" lvl="6"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7pPr>
            <a:lvl8pPr marL="3657600" marR="0" lvl="7"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8pPr>
            <a:lvl9pPr marL="4114800" marR="0" lvl="8" indent="-355600" algn="l" rtl="0">
              <a:lnSpc>
                <a:spcPct val="115000"/>
              </a:lnSpc>
              <a:spcBef>
                <a:spcPts val="2100"/>
              </a:spcBef>
              <a:spcAft>
                <a:spcPts val="210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9pPr>
          </a:lstStyle>
          <a:p>
            <a:pPr algn="l"/>
            <a:r>
              <a:rPr lang="en-US" sz="1600" b="0" dirty="0">
                <a:solidFill>
                  <a:srgbClr val="FFC726"/>
                </a:solidFill>
                <a:latin typeface="Arial" panose="020B0604020202020204" pitchFamily="34" charset="0"/>
                <a:cs typeface="Arial" panose="020B0604020202020204" pitchFamily="34" charset="0"/>
              </a:rPr>
              <a:t>Initial Sentiment Polarity Analysis</a:t>
            </a:r>
          </a:p>
        </p:txBody>
      </p:sp>
      <p:sp>
        <p:nvSpPr>
          <p:cNvPr id="12" name="Text Placeholder 5">
            <a:extLst>
              <a:ext uri="{FF2B5EF4-FFF2-40B4-BE49-F238E27FC236}">
                <a16:creationId xmlns:a16="http://schemas.microsoft.com/office/drawing/2014/main" id="{AA0AA986-94B7-FD20-2FDE-CBEF880A9DD4}"/>
              </a:ext>
            </a:extLst>
          </p:cNvPr>
          <p:cNvSpPr txBox="1">
            <a:spLocks/>
          </p:cNvSpPr>
          <p:nvPr/>
        </p:nvSpPr>
        <p:spPr>
          <a:xfrm>
            <a:off x="4304392" y="1738628"/>
            <a:ext cx="3407241" cy="46287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1pPr>
            <a:lvl2pPr marL="914400" marR="0" lvl="1"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2pPr>
            <a:lvl3pPr marL="1371600" marR="0" lvl="2"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3pPr>
            <a:lvl4pPr marL="1828800" marR="0" lvl="3"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4pPr>
            <a:lvl5pPr marL="2286000" marR="0" lvl="4"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5pPr>
            <a:lvl6pPr marL="2743200" marR="0" lvl="5"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6pPr>
            <a:lvl7pPr marL="3200400" marR="0" lvl="6"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7pPr>
            <a:lvl8pPr marL="3657600" marR="0" lvl="7"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8pPr>
            <a:lvl9pPr marL="4114800" marR="0" lvl="8" indent="-336550" algn="l" rtl="0">
              <a:lnSpc>
                <a:spcPct val="115000"/>
              </a:lnSpc>
              <a:spcBef>
                <a:spcPts val="2100"/>
              </a:spcBef>
              <a:spcAft>
                <a:spcPts val="210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9pPr>
          </a:lstStyle>
          <a:p>
            <a:pPr marL="120650" indent="0">
              <a:buFont typeface="Lancelot"/>
              <a:buNone/>
            </a:pPr>
            <a:r>
              <a:rPr lang="en-US" sz="1400" dirty="0">
                <a:latin typeface="Arial" panose="020B0604020202020204" pitchFamily="34" charset="0"/>
                <a:cs typeface="Arial" panose="020B0604020202020204" pitchFamily="34" charset="0"/>
              </a:rPr>
              <a:t>Batman: Average sentiment polarity of 0.132296, suggesting generally positive reviews.</a:t>
            </a:r>
          </a:p>
          <a:p>
            <a:pPr marL="120650" indent="0">
              <a:buFont typeface="Lancelot"/>
              <a:buNone/>
            </a:pPr>
            <a:endParaRPr lang="en-US" sz="1400" dirty="0">
              <a:latin typeface="Arial" panose="020B0604020202020204" pitchFamily="34" charset="0"/>
              <a:cs typeface="Arial" panose="020B0604020202020204" pitchFamily="34" charset="0"/>
            </a:endParaRPr>
          </a:p>
          <a:p>
            <a:pPr marL="120650" indent="0">
              <a:buFont typeface="Lancelot"/>
              <a:buNone/>
            </a:pPr>
            <a:r>
              <a:rPr lang="en-US" sz="1400" dirty="0">
                <a:latin typeface="Arial" panose="020B0604020202020204" pitchFamily="34" charset="0"/>
                <a:cs typeface="Arial" panose="020B0604020202020204" pitchFamily="34" charset="0"/>
              </a:rPr>
              <a:t>The Dark Knight: Average sentiment polarity of 0.108523, also suggesting positive reviews, but slightly less favorable.</a:t>
            </a:r>
          </a:p>
        </p:txBody>
      </p:sp>
      <p:sp>
        <p:nvSpPr>
          <p:cNvPr id="13" name="Subtitle 1">
            <a:extLst>
              <a:ext uri="{FF2B5EF4-FFF2-40B4-BE49-F238E27FC236}">
                <a16:creationId xmlns:a16="http://schemas.microsoft.com/office/drawing/2014/main" id="{F747C891-539A-9A43-042D-1C21028B709A}"/>
              </a:ext>
            </a:extLst>
          </p:cNvPr>
          <p:cNvSpPr txBox="1">
            <a:spLocks/>
          </p:cNvSpPr>
          <p:nvPr/>
        </p:nvSpPr>
        <p:spPr>
          <a:xfrm>
            <a:off x="8013408" y="1204681"/>
            <a:ext cx="2687765" cy="53394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55600" algn="ctr" rtl="0">
              <a:lnSpc>
                <a:spcPct val="100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1pPr>
            <a:lvl2pPr marL="914400" marR="0" lvl="1" indent="-355600" algn="l" rtl="0">
              <a:lnSpc>
                <a:spcPct val="115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2pPr>
            <a:lvl3pPr marL="1371600" marR="0" lvl="2"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3pPr>
            <a:lvl4pPr marL="1828800" marR="0" lvl="3"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4pPr>
            <a:lvl5pPr marL="2286000" marR="0" lvl="4"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5pPr>
            <a:lvl6pPr marL="2743200" marR="0" lvl="5"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6pPr>
            <a:lvl7pPr marL="3200400" marR="0" lvl="6"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7pPr>
            <a:lvl8pPr marL="3657600" marR="0" lvl="7"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8pPr>
            <a:lvl9pPr marL="4114800" marR="0" lvl="8" indent="-355600" algn="l" rtl="0">
              <a:lnSpc>
                <a:spcPct val="115000"/>
              </a:lnSpc>
              <a:spcBef>
                <a:spcPts val="2100"/>
              </a:spcBef>
              <a:spcAft>
                <a:spcPts val="210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9pPr>
          </a:lstStyle>
          <a:p>
            <a:pPr algn="l"/>
            <a:r>
              <a:rPr lang="en-US" sz="1600" b="0" dirty="0">
                <a:solidFill>
                  <a:srgbClr val="FFC726"/>
                </a:solidFill>
                <a:latin typeface="Arial" panose="020B0604020202020204" pitchFamily="34" charset="0"/>
                <a:cs typeface="Arial" panose="020B0604020202020204" pitchFamily="34" charset="0"/>
              </a:rPr>
              <a:t>Initial Model Performance</a:t>
            </a:r>
          </a:p>
        </p:txBody>
      </p:sp>
      <p:sp>
        <p:nvSpPr>
          <p:cNvPr id="14" name="Text Placeholder 5">
            <a:extLst>
              <a:ext uri="{FF2B5EF4-FFF2-40B4-BE49-F238E27FC236}">
                <a16:creationId xmlns:a16="http://schemas.microsoft.com/office/drawing/2014/main" id="{64FB7C9A-AB59-E93C-69BE-4F922936657F}"/>
              </a:ext>
            </a:extLst>
          </p:cNvPr>
          <p:cNvSpPr txBox="1">
            <a:spLocks/>
          </p:cNvSpPr>
          <p:nvPr/>
        </p:nvSpPr>
        <p:spPr>
          <a:xfrm>
            <a:off x="8013408" y="1738629"/>
            <a:ext cx="2989542" cy="469407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1pPr>
            <a:lvl2pPr marL="914400" marR="0" lvl="1"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2pPr>
            <a:lvl3pPr marL="1371600" marR="0" lvl="2"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3pPr>
            <a:lvl4pPr marL="1828800" marR="0" lvl="3"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4pPr>
            <a:lvl5pPr marL="2286000" marR="0" lvl="4"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5pPr>
            <a:lvl6pPr marL="2743200" marR="0" lvl="5"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6pPr>
            <a:lvl7pPr marL="3200400" marR="0" lvl="6"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7pPr>
            <a:lvl8pPr marL="3657600" marR="0" lvl="7"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8pPr>
            <a:lvl9pPr marL="4114800" marR="0" lvl="8" indent="-336550" algn="l" rtl="0">
              <a:lnSpc>
                <a:spcPct val="115000"/>
              </a:lnSpc>
              <a:spcBef>
                <a:spcPts val="2100"/>
              </a:spcBef>
              <a:spcAft>
                <a:spcPts val="210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9pPr>
          </a:lstStyle>
          <a:p>
            <a:pPr marL="120650" indent="0">
              <a:buFont typeface="Lancelot"/>
              <a:buNone/>
            </a:pPr>
            <a:r>
              <a:rPr lang="en-US" sz="1400" dirty="0">
                <a:latin typeface="Arial" panose="020B0604020202020204" pitchFamily="34" charset="0"/>
                <a:cs typeface="Arial" panose="020B0604020202020204" pitchFamily="34" charset="0"/>
              </a:rPr>
              <a:t>Accuracy: </a:t>
            </a:r>
            <a:r>
              <a:rPr lang="en-US" sz="1400" dirty="0">
                <a:solidFill>
                  <a:srgbClr val="FCBCE5"/>
                </a:solidFill>
                <a:latin typeface="Arial" panose="020B0604020202020204" pitchFamily="34" charset="0"/>
                <a:cs typeface="Arial" panose="020B0604020202020204" pitchFamily="34" charset="0"/>
              </a:rPr>
              <a:t>58.16%</a:t>
            </a:r>
          </a:p>
          <a:p>
            <a:pPr marL="120650" indent="0">
              <a:buFont typeface="Lancelot"/>
              <a:buNone/>
            </a:pPr>
            <a:endParaRPr lang="en-US" sz="1400" dirty="0">
              <a:latin typeface="Arial" panose="020B0604020202020204" pitchFamily="34" charset="0"/>
              <a:cs typeface="Arial" panose="020B0604020202020204" pitchFamily="34" charset="0"/>
            </a:endParaRPr>
          </a:p>
          <a:p>
            <a:pPr marL="120650" indent="0">
              <a:buFont typeface="Lancelot"/>
              <a:buNone/>
            </a:pPr>
            <a:r>
              <a:rPr lang="en-US" sz="1400" dirty="0">
                <a:latin typeface="Arial" panose="020B0604020202020204" pitchFamily="34" charset="0"/>
                <a:cs typeface="Arial" panose="020B0604020202020204" pitchFamily="34" charset="0"/>
              </a:rPr>
              <a:t>Confusion Matrix:</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Negative: 1 correctly predicted, 32 misclassified as positive.</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Neutral: None correctly predicted, all misclassified as positive.</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Positive: All correctly predicted.</a:t>
            </a:r>
          </a:p>
        </p:txBody>
      </p:sp>
      <p:pic>
        <p:nvPicPr>
          <p:cNvPr id="15" name="Picture 14">
            <a:extLst>
              <a:ext uri="{FF2B5EF4-FFF2-40B4-BE49-F238E27FC236}">
                <a16:creationId xmlns:a16="http://schemas.microsoft.com/office/drawing/2014/main" id="{36ADD107-BDFC-6595-A13D-C501993EB254}"/>
              </a:ext>
            </a:extLst>
          </p:cNvPr>
          <p:cNvPicPr>
            <a:picLocks noChangeAspect="1"/>
          </p:cNvPicPr>
          <p:nvPr/>
        </p:nvPicPr>
        <p:blipFill>
          <a:blip r:embed="rId2"/>
          <a:stretch>
            <a:fillRect/>
          </a:stretch>
        </p:blipFill>
        <p:spPr>
          <a:xfrm>
            <a:off x="4081613" y="3909209"/>
            <a:ext cx="3942062" cy="2523490"/>
          </a:xfrm>
          <a:prstGeom prst="rect">
            <a:avLst/>
          </a:prstGeom>
        </p:spPr>
      </p:pic>
      <p:pic>
        <p:nvPicPr>
          <p:cNvPr id="16" name="Picture 15">
            <a:extLst>
              <a:ext uri="{FF2B5EF4-FFF2-40B4-BE49-F238E27FC236}">
                <a16:creationId xmlns:a16="http://schemas.microsoft.com/office/drawing/2014/main" id="{B0E3858E-7238-9C30-2234-12F7F61730CF}"/>
              </a:ext>
            </a:extLst>
          </p:cNvPr>
          <p:cNvPicPr>
            <a:picLocks noChangeAspect="1"/>
          </p:cNvPicPr>
          <p:nvPr/>
        </p:nvPicPr>
        <p:blipFill>
          <a:blip r:embed="rId3"/>
          <a:stretch>
            <a:fillRect/>
          </a:stretch>
        </p:blipFill>
        <p:spPr>
          <a:xfrm>
            <a:off x="8546711" y="4717822"/>
            <a:ext cx="2022052" cy="1725419"/>
          </a:xfrm>
          <a:prstGeom prst="rect">
            <a:avLst/>
          </a:prstGeom>
        </p:spPr>
      </p:pic>
    </p:spTree>
    <p:extLst>
      <p:ext uri="{BB962C8B-B14F-4D97-AF65-F5344CB8AC3E}">
        <p14:creationId xmlns:p14="http://schemas.microsoft.com/office/powerpoint/2010/main" val="37399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058A474-8CA5-B9CB-96EB-860C080283B7}"/>
              </a:ext>
            </a:extLst>
          </p:cNvPr>
          <p:cNvSpPr>
            <a:spLocks noGrp="1"/>
          </p:cNvSpPr>
          <p:nvPr>
            <p:ph type="subTitle" idx="1"/>
          </p:nvPr>
        </p:nvSpPr>
        <p:spPr>
          <a:xfrm>
            <a:off x="1265274" y="1296517"/>
            <a:ext cx="2913320" cy="606900"/>
          </a:xfrm>
        </p:spPr>
        <p:txBody>
          <a:bodyPr/>
          <a:lstStyle/>
          <a:p>
            <a:pPr algn="l"/>
            <a:r>
              <a:rPr lang="en-US" sz="1600" b="0" dirty="0">
                <a:solidFill>
                  <a:srgbClr val="FFC726"/>
                </a:solidFill>
                <a:latin typeface="Arial" panose="020B0604020202020204" pitchFamily="34" charset="0"/>
                <a:cs typeface="Arial" panose="020B0604020202020204" pitchFamily="34" charset="0"/>
              </a:rPr>
              <a:t>Machine Learning and Sentiment Polarity</a:t>
            </a:r>
          </a:p>
        </p:txBody>
      </p:sp>
      <p:sp>
        <p:nvSpPr>
          <p:cNvPr id="5" name="Title 4">
            <a:extLst>
              <a:ext uri="{FF2B5EF4-FFF2-40B4-BE49-F238E27FC236}">
                <a16:creationId xmlns:a16="http://schemas.microsoft.com/office/drawing/2014/main" id="{039291D1-B252-AA8F-176C-CFC7C223E8B9}"/>
              </a:ext>
            </a:extLst>
          </p:cNvPr>
          <p:cNvSpPr>
            <a:spLocks noGrp="1"/>
          </p:cNvSpPr>
          <p:nvPr>
            <p:ph type="title"/>
          </p:nvPr>
        </p:nvSpPr>
        <p:spPr>
          <a:xfrm>
            <a:off x="1189050" y="361697"/>
            <a:ext cx="9707400" cy="744090"/>
          </a:xfrm>
        </p:spPr>
        <p:txBody>
          <a:bodyPr/>
          <a:lstStyle/>
          <a:p>
            <a:r>
              <a:rPr lang="en-US" dirty="0"/>
              <a:t>The Reviews say… which movie is the best?</a:t>
            </a:r>
          </a:p>
        </p:txBody>
      </p:sp>
      <p:sp>
        <p:nvSpPr>
          <p:cNvPr id="6" name="Text Placeholder 5">
            <a:extLst>
              <a:ext uri="{FF2B5EF4-FFF2-40B4-BE49-F238E27FC236}">
                <a16:creationId xmlns:a16="http://schemas.microsoft.com/office/drawing/2014/main" id="{091B52FB-D3D6-41E7-C496-875F3CE82D23}"/>
              </a:ext>
            </a:extLst>
          </p:cNvPr>
          <p:cNvSpPr>
            <a:spLocks noGrp="1"/>
          </p:cNvSpPr>
          <p:nvPr>
            <p:ph type="body" idx="4"/>
          </p:nvPr>
        </p:nvSpPr>
        <p:spPr>
          <a:xfrm>
            <a:off x="1189050" y="1967023"/>
            <a:ext cx="2661470" cy="4465676"/>
          </a:xfrm>
        </p:spPr>
        <p:txBody>
          <a:bodyPr/>
          <a:lstStyle/>
          <a:p>
            <a:pPr marL="120650" indent="0">
              <a:buNone/>
            </a:pPr>
            <a:r>
              <a:rPr lang="en-US" sz="1400" dirty="0">
                <a:latin typeface="Arial" panose="020B0604020202020204" pitchFamily="34" charset="0"/>
                <a:cs typeface="Arial" panose="020B0604020202020204" pitchFamily="34" charset="0"/>
              </a:rPr>
              <a:t>Using Naive Bayes Classifier:</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Classified reviews into positive, negative, and neutral sentiments based on polarity scores.</a:t>
            </a:r>
          </a:p>
          <a:p>
            <a:pPr marL="120650" indent="0">
              <a:buNone/>
            </a:pPr>
            <a:r>
              <a:rPr lang="en-US" sz="1400" dirty="0">
                <a:latin typeface="Arial" panose="020B0604020202020204" pitchFamily="34" charset="0"/>
                <a:cs typeface="Arial" panose="020B0604020202020204" pitchFamily="34" charset="0"/>
              </a:rPr>
              <a:t>Sentiment Polarity Analysis Based on Reviews:</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Calculated the average sentiment polarity for each movie to determine the overall sentiment expressed in the reviews.</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Compared sentiment polarity between </a:t>
            </a:r>
            <a:r>
              <a:rPr lang="en-US" sz="1400" i="1" dirty="0">
                <a:latin typeface="Arial" panose="020B0604020202020204" pitchFamily="34" charset="0"/>
                <a:cs typeface="Arial" panose="020B0604020202020204" pitchFamily="34" charset="0"/>
              </a:rPr>
              <a:t>Batman</a:t>
            </a:r>
            <a:r>
              <a:rPr lang="en-US" sz="1400" dirty="0">
                <a:latin typeface="Arial" panose="020B0604020202020204" pitchFamily="34" charset="0"/>
                <a:cs typeface="Arial" panose="020B0604020202020204" pitchFamily="34" charset="0"/>
              </a:rPr>
              <a:t> and </a:t>
            </a:r>
            <a:r>
              <a:rPr lang="en-US" sz="1400" i="1" dirty="0">
                <a:latin typeface="Arial" panose="020B0604020202020204" pitchFamily="34" charset="0"/>
                <a:cs typeface="Arial" panose="020B0604020202020204" pitchFamily="34" charset="0"/>
              </a:rPr>
              <a:t>The Dark Knight</a:t>
            </a:r>
            <a:r>
              <a:rPr lang="en-US" sz="1400" dirty="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p:txBody>
      </p:sp>
      <p:sp>
        <p:nvSpPr>
          <p:cNvPr id="11" name="Subtitle 1">
            <a:extLst>
              <a:ext uri="{FF2B5EF4-FFF2-40B4-BE49-F238E27FC236}">
                <a16:creationId xmlns:a16="http://schemas.microsoft.com/office/drawing/2014/main" id="{74137D9D-2E36-A1F7-8A31-CFFBA0CE4B28}"/>
              </a:ext>
            </a:extLst>
          </p:cNvPr>
          <p:cNvSpPr txBox="1">
            <a:spLocks/>
          </p:cNvSpPr>
          <p:nvPr/>
        </p:nvSpPr>
        <p:spPr>
          <a:xfrm>
            <a:off x="4178591" y="1296517"/>
            <a:ext cx="3407241" cy="44211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55600" algn="ctr" rtl="0">
              <a:lnSpc>
                <a:spcPct val="100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1pPr>
            <a:lvl2pPr marL="914400" marR="0" lvl="1" indent="-355600" algn="l" rtl="0">
              <a:lnSpc>
                <a:spcPct val="115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2pPr>
            <a:lvl3pPr marL="1371600" marR="0" lvl="2"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3pPr>
            <a:lvl4pPr marL="1828800" marR="0" lvl="3"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4pPr>
            <a:lvl5pPr marL="2286000" marR="0" lvl="4"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5pPr>
            <a:lvl6pPr marL="2743200" marR="0" lvl="5"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6pPr>
            <a:lvl7pPr marL="3200400" marR="0" lvl="6"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7pPr>
            <a:lvl8pPr marL="3657600" marR="0" lvl="7"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8pPr>
            <a:lvl9pPr marL="4114800" marR="0" lvl="8" indent="-355600" algn="l" rtl="0">
              <a:lnSpc>
                <a:spcPct val="115000"/>
              </a:lnSpc>
              <a:spcBef>
                <a:spcPts val="2100"/>
              </a:spcBef>
              <a:spcAft>
                <a:spcPts val="210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9pPr>
          </a:lstStyle>
          <a:p>
            <a:pPr algn="l"/>
            <a:r>
              <a:rPr lang="en-US" sz="1600" b="0" dirty="0">
                <a:solidFill>
                  <a:srgbClr val="FFC726"/>
                </a:solidFill>
                <a:latin typeface="Arial" panose="020B0604020202020204" pitchFamily="34" charset="0"/>
                <a:cs typeface="Arial" panose="020B0604020202020204" pitchFamily="34" charset="0"/>
              </a:rPr>
              <a:t>Initial Sentiment Polarity Analysis</a:t>
            </a:r>
          </a:p>
        </p:txBody>
      </p:sp>
      <p:sp>
        <p:nvSpPr>
          <p:cNvPr id="12" name="Text Placeholder 5">
            <a:extLst>
              <a:ext uri="{FF2B5EF4-FFF2-40B4-BE49-F238E27FC236}">
                <a16:creationId xmlns:a16="http://schemas.microsoft.com/office/drawing/2014/main" id="{AA0AA986-94B7-FD20-2FDE-CBEF880A9DD4}"/>
              </a:ext>
            </a:extLst>
          </p:cNvPr>
          <p:cNvSpPr txBox="1">
            <a:spLocks/>
          </p:cNvSpPr>
          <p:nvPr/>
        </p:nvSpPr>
        <p:spPr>
          <a:xfrm>
            <a:off x="4304392" y="1738628"/>
            <a:ext cx="3407241" cy="46287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1pPr>
            <a:lvl2pPr marL="914400" marR="0" lvl="1"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2pPr>
            <a:lvl3pPr marL="1371600" marR="0" lvl="2"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3pPr>
            <a:lvl4pPr marL="1828800" marR="0" lvl="3"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4pPr>
            <a:lvl5pPr marL="2286000" marR="0" lvl="4"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5pPr>
            <a:lvl6pPr marL="2743200" marR="0" lvl="5"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6pPr>
            <a:lvl7pPr marL="3200400" marR="0" lvl="6"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7pPr>
            <a:lvl8pPr marL="3657600" marR="0" lvl="7"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8pPr>
            <a:lvl9pPr marL="4114800" marR="0" lvl="8" indent="-336550" algn="l" rtl="0">
              <a:lnSpc>
                <a:spcPct val="115000"/>
              </a:lnSpc>
              <a:spcBef>
                <a:spcPts val="2100"/>
              </a:spcBef>
              <a:spcAft>
                <a:spcPts val="210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9pPr>
          </a:lstStyle>
          <a:p>
            <a:pPr marL="120650" indent="0">
              <a:buFont typeface="Lancelot"/>
              <a:buNone/>
            </a:pPr>
            <a:r>
              <a:rPr lang="en-US" sz="1400" dirty="0">
                <a:latin typeface="Arial" panose="020B0604020202020204" pitchFamily="34" charset="0"/>
                <a:cs typeface="Arial" panose="020B0604020202020204" pitchFamily="34" charset="0"/>
              </a:rPr>
              <a:t>Batman: Average sentiment polarity of 0.132296, suggesting generally positive reviews.</a:t>
            </a:r>
          </a:p>
          <a:p>
            <a:pPr marL="120650" indent="0">
              <a:buFont typeface="Lancelot"/>
              <a:buNone/>
            </a:pPr>
            <a:endParaRPr lang="en-US" sz="1400" dirty="0">
              <a:latin typeface="Arial" panose="020B0604020202020204" pitchFamily="34" charset="0"/>
              <a:cs typeface="Arial" panose="020B0604020202020204" pitchFamily="34" charset="0"/>
            </a:endParaRPr>
          </a:p>
          <a:p>
            <a:pPr marL="120650" indent="0">
              <a:buFont typeface="Lancelot"/>
              <a:buNone/>
            </a:pPr>
            <a:r>
              <a:rPr lang="en-US" sz="1400" dirty="0">
                <a:latin typeface="Arial" panose="020B0604020202020204" pitchFamily="34" charset="0"/>
                <a:cs typeface="Arial" panose="020B0604020202020204" pitchFamily="34" charset="0"/>
              </a:rPr>
              <a:t>The Dark Knight: Average sentiment polarity of 0.108523, also suggesting positive reviews, but slightly less favorable.</a:t>
            </a:r>
          </a:p>
        </p:txBody>
      </p:sp>
      <p:sp>
        <p:nvSpPr>
          <p:cNvPr id="13" name="Subtitle 1">
            <a:extLst>
              <a:ext uri="{FF2B5EF4-FFF2-40B4-BE49-F238E27FC236}">
                <a16:creationId xmlns:a16="http://schemas.microsoft.com/office/drawing/2014/main" id="{F747C891-539A-9A43-042D-1C21028B709A}"/>
              </a:ext>
            </a:extLst>
          </p:cNvPr>
          <p:cNvSpPr txBox="1">
            <a:spLocks/>
          </p:cNvSpPr>
          <p:nvPr/>
        </p:nvSpPr>
        <p:spPr>
          <a:xfrm>
            <a:off x="8013408" y="1204681"/>
            <a:ext cx="2687765" cy="53394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55600" algn="ctr" rtl="0">
              <a:lnSpc>
                <a:spcPct val="100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1pPr>
            <a:lvl2pPr marL="914400" marR="0" lvl="1" indent="-355600" algn="l" rtl="0">
              <a:lnSpc>
                <a:spcPct val="115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2pPr>
            <a:lvl3pPr marL="1371600" marR="0" lvl="2"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3pPr>
            <a:lvl4pPr marL="1828800" marR="0" lvl="3"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4pPr>
            <a:lvl5pPr marL="2286000" marR="0" lvl="4"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5pPr>
            <a:lvl6pPr marL="2743200" marR="0" lvl="5"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6pPr>
            <a:lvl7pPr marL="3200400" marR="0" lvl="6"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7pPr>
            <a:lvl8pPr marL="3657600" marR="0" lvl="7"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8pPr>
            <a:lvl9pPr marL="4114800" marR="0" lvl="8" indent="-355600" algn="l" rtl="0">
              <a:lnSpc>
                <a:spcPct val="115000"/>
              </a:lnSpc>
              <a:spcBef>
                <a:spcPts val="2100"/>
              </a:spcBef>
              <a:spcAft>
                <a:spcPts val="210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9pPr>
          </a:lstStyle>
          <a:p>
            <a:pPr algn="l"/>
            <a:r>
              <a:rPr lang="en-US" sz="1600" b="0" dirty="0">
                <a:solidFill>
                  <a:srgbClr val="FFC726"/>
                </a:solidFill>
                <a:latin typeface="Arial" panose="020B0604020202020204" pitchFamily="34" charset="0"/>
                <a:cs typeface="Arial" panose="020B0604020202020204" pitchFamily="34" charset="0"/>
              </a:rPr>
              <a:t>Initial Model Performance</a:t>
            </a:r>
          </a:p>
        </p:txBody>
      </p:sp>
      <p:sp>
        <p:nvSpPr>
          <p:cNvPr id="14" name="Text Placeholder 5">
            <a:extLst>
              <a:ext uri="{FF2B5EF4-FFF2-40B4-BE49-F238E27FC236}">
                <a16:creationId xmlns:a16="http://schemas.microsoft.com/office/drawing/2014/main" id="{64FB7C9A-AB59-E93C-69BE-4F922936657F}"/>
              </a:ext>
            </a:extLst>
          </p:cNvPr>
          <p:cNvSpPr txBox="1">
            <a:spLocks/>
          </p:cNvSpPr>
          <p:nvPr/>
        </p:nvSpPr>
        <p:spPr>
          <a:xfrm>
            <a:off x="8013408" y="1738629"/>
            <a:ext cx="2989542" cy="469407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1pPr>
            <a:lvl2pPr marL="914400" marR="0" lvl="1"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2pPr>
            <a:lvl3pPr marL="1371600" marR="0" lvl="2"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3pPr>
            <a:lvl4pPr marL="1828800" marR="0" lvl="3"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4pPr>
            <a:lvl5pPr marL="2286000" marR="0" lvl="4"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5pPr>
            <a:lvl6pPr marL="2743200" marR="0" lvl="5"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6pPr>
            <a:lvl7pPr marL="3200400" marR="0" lvl="6"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7pPr>
            <a:lvl8pPr marL="3657600" marR="0" lvl="7"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8pPr>
            <a:lvl9pPr marL="4114800" marR="0" lvl="8" indent="-336550" algn="l" rtl="0">
              <a:lnSpc>
                <a:spcPct val="115000"/>
              </a:lnSpc>
              <a:spcBef>
                <a:spcPts val="2100"/>
              </a:spcBef>
              <a:spcAft>
                <a:spcPts val="210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9pPr>
          </a:lstStyle>
          <a:p>
            <a:pPr marL="120650" indent="0">
              <a:buFont typeface="Lancelot"/>
              <a:buNone/>
            </a:pPr>
            <a:r>
              <a:rPr lang="en-US" sz="1400" dirty="0">
                <a:latin typeface="Arial" panose="020B0604020202020204" pitchFamily="34" charset="0"/>
                <a:cs typeface="Arial" panose="020B0604020202020204" pitchFamily="34" charset="0"/>
              </a:rPr>
              <a:t>Accuracy: </a:t>
            </a:r>
            <a:r>
              <a:rPr lang="en-US" sz="1400" dirty="0">
                <a:solidFill>
                  <a:srgbClr val="FCBCE5"/>
                </a:solidFill>
                <a:latin typeface="Arial" panose="020B0604020202020204" pitchFamily="34" charset="0"/>
                <a:cs typeface="Arial" panose="020B0604020202020204" pitchFamily="34" charset="0"/>
              </a:rPr>
              <a:t>58.16%</a:t>
            </a:r>
          </a:p>
          <a:p>
            <a:pPr marL="120650" indent="0">
              <a:buFont typeface="Lancelot"/>
              <a:buNone/>
            </a:pPr>
            <a:endParaRPr lang="en-US" sz="1400" dirty="0">
              <a:latin typeface="Arial" panose="020B0604020202020204" pitchFamily="34" charset="0"/>
              <a:cs typeface="Arial" panose="020B0604020202020204" pitchFamily="34" charset="0"/>
            </a:endParaRPr>
          </a:p>
          <a:p>
            <a:pPr marL="120650" indent="0">
              <a:buFont typeface="Lancelot"/>
              <a:buNone/>
            </a:pPr>
            <a:r>
              <a:rPr lang="en-US" sz="1400" dirty="0">
                <a:latin typeface="Arial" panose="020B0604020202020204" pitchFamily="34" charset="0"/>
                <a:cs typeface="Arial" panose="020B0604020202020204" pitchFamily="34" charset="0"/>
              </a:rPr>
              <a:t>Confusion Matrix:</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Negative: 1 correctly predicted, 32 misclassified as positive.</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Neutral: None correctly predicted, all misclassified as positive.</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Positive: All correctly predicted.</a:t>
            </a:r>
          </a:p>
        </p:txBody>
      </p:sp>
      <p:pic>
        <p:nvPicPr>
          <p:cNvPr id="15" name="Picture 14">
            <a:extLst>
              <a:ext uri="{FF2B5EF4-FFF2-40B4-BE49-F238E27FC236}">
                <a16:creationId xmlns:a16="http://schemas.microsoft.com/office/drawing/2014/main" id="{36ADD107-BDFC-6595-A13D-C501993EB254}"/>
              </a:ext>
            </a:extLst>
          </p:cNvPr>
          <p:cNvPicPr>
            <a:picLocks noChangeAspect="1"/>
          </p:cNvPicPr>
          <p:nvPr/>
        </p:nvPicPr>
        <p:blipFill>
          <a:blip r:embed="rId2"/>
          <a:stretch>
            <a:fillRect/>
          </a:stretch>
        </p:blipFill>
        <p:spPr>
          <a:xfrm>
            <a:off x="4081613" y="3909209"/>
            <a:ext cx="3942062" cy="2523490"/>
          </a:xfrm>
          <a:prstGeom prst="rect">
            <a:avLst/>
          </a:prstGeom>
        </p:spPr>
      </p:pic>
      <p:pic>
        <p:nvPicPr>
          <p:cNvPr id="16" name="Picture 15">
            <a:extLst>
              <a:ext uri="{FF2B5EF4-FFF2-40B4-BE49-F238E27FC236}">
                <a16:creationId xmlns:a16="http://schemas.microsoft.com/office/drawing/2014/main" id="{B0E3858E-7238-9C30-2234-12F7F61730CF}"/>
              </a:ext>
            </a:extLst>
          </p:cNvPr>
          <p:cNvPicPr>
            <a:picLocks noChangeAspect="1"/>
          </p:cNvPicPr>
          <p:nvPr/>
        </p:nvPicPr>
        <p:blipFill>
          <a:blip r:embed="rId3"/>
          <a:stretch>
            <a:fillRect/>
          </a:stretch>
        </p:blipFill>
        <p:spPr>
          <a:xfrm>
            <a:off x="8546711" y="4717822"/>
            <a:ext cx="2022052" cy="1725419"/>
          </a:xfrm>
          <a:prstGeom prst="rect">
            <a:avLst/>
          </a:prstGeom>
        </p:spPr>
      </p:pic>
      <p:sp>
        <p:nvSpPr>
          <p:cNvPr id="4" name="TextBox 3">
            <a:extLst>
              <a:ext uri="{FF2B5EF4-FFF2-40B4-BE49-F238E27FC236}">
                <a16:creationId xmlns:a16="http://schemas.microsoft.com/office/drawing/2014/main" id="{43ABCD32-E639-DB6C-696D-F48F3324AF4C}"/>
              </a:ext>
            </a:extLst>
          </p:cNvPr>
          <p:cNvSpPr txBox="1"/>
          <p:nvPr/>
        </p:nvSpPr>
        <p:spPr>
          <a:xfrm rot="20696388">
            <a:off x="807444" y="1336358"/>
            <a:ext cx="7040656" cy="3970318"/>
          </a:xfrm>
          <a:prstGeom prst="rect">
            <a:avLst/>
          </a:prstGeom>
          <a:solidFill>
            <a:schemeClr val="accent6"/>
          </a:solidFill>
          <a:ln>
            <a:solidFill>
              <a:srgbClr val="82D0EE"/>
            </a:solidFill>
          </a:ln>
        </p:spPr>
        <p:txBody>
          <a:bodyPr wrap="square" rtlCol="0">
            <a:spAutoFit/>
          </a:bodyPr>
          <a:lstStyle/>
          <a:p>
            <a:endParaRPr lang="en-US" sz="1800" b="1" dirty="0">
              <a:solidFill>
                <a:schemeClr val="accent2"/>
              </a:solidFill>
            </a:endParaRPr>
          </a:p>
          <a:p>
            <a:r>
              <a:rPr lang="en-US" sz="1800" b="1" dirty="0">
                <a:solidFill>
                  <a:schemeClr val="accent2"/>
                </a:solidFill>
              </a:rPr>
              <a:t>Initial Model Performance: 58.16%</a:t>
            </a:r>
          </a:p>
          <a:p>
            <a:pPr marL="285750" indent="-285750">
              <a:buFont typeface="Arial" panose="020B0604020202020204" pitchFamily="34" charset="0"/>
              <a:buChar char="•"/>
            </a:pPr>
            <a:r>
              <a:rPr lang="en-US" sz="1800" dirty="0">
                <a:solidFill>
                  <a:schemeClr val="accent2"/>
                </a:solidFill>
              </a:rPr>
              <a:t>High accuracy for positive class.</a:t>
            </a:r>
          </a:p>
          <a:p>
            <a:pPr marL="285750" indent="-285750">
              <a:buFont typeface="Arial" panose="020B0604020202020204" pitchFamily="34" charset="0"/>
              <a:buChar char="•"/>
            </a:pPr>
            <a:r>
              <a:rPr lang="en-US" sz="1800" dirty="0">
                <a:solidFill>
                  <a:schemeClr val="accent2"/>
                </a:solidFill>
              </a:rPr>
              <a:t>Poor performance for negative and neutral classes.</a:t>
            </a:r>
          </a:p>
          <a:p>
            <a:pPr marL="285750" indent="-285750">
              <a:buFont typeface="Arial" panose="020B0604020202020204" pitchFamily="34" charset="0"/>
              <a:buChar char="•"/>
            </a:pPr>
            <a:r>
              <a:rPr lang="en-US" sz="1800" dirty="0">
                <a:solidFill>
                  <a:schemeClr val="accent2"/>
                </a:solidFill>
              </a:rPr>
              <a:t>Bias towards positive class due to higher support (56 out of 98 reviews).</a:t>
            </a:r>
          </a:p>
          <a:p>
            <a:pPr marL="285750" indent="-285750">
              <a:buFont typeface="Arial" panose="020B0604020202020204" pitchFamily="34" charset="0"/>
              <a:buChar char="•"/>
            </a:pPr>
            <a:r>
              <a:rPr lang="en-US" sz="1800" dirty="0">
                <a:solidFill>
                  <a:schemeClr val="accent2"/>
                </a:solidFill>
              </a:rPr>
              <a:t>Struggles to differentiate negative and neutral sentiments from positive ones.</a:t>
            </a:r>
          </a:p>
          <a:p>
            <a:endParaRPr lang="en-US" sz="1800" dirty="0">
              <a:solidFill>
                <a:schemeClr val="accent2"/>
              </a:solidFill>
            </a:endParaRPr>
          </a:p>
          <a:p>
            <a:r>
              <a:rPr lang="en-US" sz="1800" b="1" dirty="0">
                <a:solidFill>
                  <a:schemeClr val="accent2"/>
                </a:solidFill>
              </a:rPr>
              <a:t>Class Imbalance:</a:t>
            </a:r>
          </a:p>
          <a:p>
            <a:pPr marL="285750" indent="-285750">
              <a:buFont typeface="Arial" panose="020B0604020202020204" pitchFamily="34" charset="0"/>
              <a:buChar char="•"/>
            </a:pPr>
            <a:r>
              <a:rPr lang="en-US" sz="1800" dirty="0">
                <a:solidFill>
                  <a:schemeClr val="accent2"/>
                </a:solidFill>
              </a:rPr>
              <a:t>Many more positive reviews than negative or neutral ones.</a:t>
            </a:r>
          </a:p>
          <a:p>
            <a:pPr marL="285750" indent="-285750">
              <a:buFont typeface="Arial" panose="020B0604020202020204" pitchFamily="34" charset="0"/>
              <a:buChar char="•"/>
            </a:pPr>
            <a:r>
              <a:rPr lang="en-US" sz="1800" dirty="0">
                <a:solidFill>
                  <a:schemeClr val="accent2"/>
                </a:solidFill>
              </a:rPr>
              <a:t>Techniques like resampling or class weighting needed to improve model performance.</a:t>
            </a:r>
          </a:p>
          <a:p>
            <a:endParaRPr lang="en-US" sz="1800" dirty="0">
              <a:solidFill>
                <a:schemeClr val="accent2"/>
              </a:solidFill>
            </a:endParaRPr>
          </a:p>
        </p:txBody>
      </p:sp>
      <p:sp>
        <p:nvSpPr>
          <p:cNvPr id="7" name="Up Arrow 6">
            <a:extLst>
              <a:ext uri="{FF2B5EF4-FFF2-40B4-BE49-F238E27FC236}">
                <a16:creationId xmlns:a16="http://schemas.microsoft.com/office/drawing/2014/main" id="{EFC42308-07AA-349B-9871-9F80163D0724}"/>
              </a:ext>
            </a:extLst>
          </p:cNvPr>
          <p:cNvSpPr/>
          <p:nvPr/>
        </p:nvSpPr>
        <p:spPr>
          <a:xfrm rot="18870038">
            <a:off x="9829178" y="1792538"/>
            <a:ext cx="606546" cy="1015485"/>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30D888-95A9-CD69-4268-D7011232FF3D}"/>
              </a:ext>
            </a:extLst>
          </p:cNvPr>
          <p:cNvSpPr/>
          <p:nvPr/>
        </p:nvSpPr>
        <p:spPr>
          <a:xfrm>
            <a:off x="9357290" y="2872475"/>
            <a:ext cx="1343883" cy="2428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8F43AC-BF14-58D5-3F7F-6D673F402AFE}"/>
              </a:ext>
            </a:extLst>
          </p:cNvPr>
          <p:cNvSpPr/>
          <p:nvPr/>
        </p:nvSpPr>
        <p:spPr>
          <a:xfrm>
            <a:off x="9357290" y="3552281"/>
            <a:ext cx="1343883" cy="2428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A4B620-76FE-2EB7-812F-45AA75EE4B4A}"/>
              </a:ext>
            </a:extLst>
          </p:cNvPr>
          <p:cNvSpPr/>
          <p:nvPr/>
        </p:nvSpPr>
        <p:spPr>
          <a:xfrm>
            <a:off x="9224880" y="4078427"/>
            <a:ext cx="1120599" cy="250667"/>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35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p:tgtEl>
                                          <p:spTgt spid="17"/>
                                        </p:tgtEl>
                                        <p:attrNameLst>
                                          <p:attrName>ppt_y</p:attrName>
                                        </p:attrNameLst>
                                      </p:cBhvr>
                                      <p:tavLst>
                                        <p:tav tm="0">
                                          <p:val>
                                            <p:strVal val="#ppt_y+#ppt_h*1.125000"/>
                                          </p:val>
                                        </p:tav>
                                        <p:tav tm="100000">
                                          <p:val>
                                            <p:strVal val="#ppt_y"/>
                                          </p:val>
                                        </p:tav>
                                      </p:tavLst>
                                    </p:anim>
                                    <p:animEffect transition="in" filter="wipe(up)">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randombar(horizontal)">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058A474-8CA5-B9CB-96EB-860C080283B7}"/>
              </a:ext>
            </a:extLst>
          </p:cNvPr>
          <p:cNvSpPr>
            <a:spLocks noGrp="1"/>
          </p:cNvSpPr>
          <p:nvPr>
            <p:ph type="subTitle" idx="1"/>
          </p:nvPr>
        </p:nvSpPr>
        <p:spPr>
          <a:xfrm>
            <a:off x="1259253" y="1363262"/>
            <a:ext cx="2913320" cy="606900"/>
          </a:xfrm>
        </p:spPr>
        <p:txBody>
          <a:bodyPr/>
          <a:lstStyle/>
          <a:p>
            <a:pPr algn="l"/>
            <a:r>
              <a:rPr lang="en-US" sz="1600" b="0" dirty="0">
                <a:solidFill>
                  <a:srgbClr val="FFC726"/>
                </a:solidFill>
                <a:latin typeface="Arial" panose="020B0604020202020204" pitchFamily="34" charset="0"/>
                <a:cs typeface="Arial" panose="020B0604020202020204" pitchFamily="34" charset="0"/>
              </a:rPr>
              <a:t>Improved Machine Learning Approach</a:t>
            </a:r>
          </a:p>
        </p:txBody>
      </p:sp>
      <p:sp>
        <p:nvSpPr>
          <p:cNvPr id="5" name="Title 4">
            <a:extLst>
              <a:ext uri="{FF2B5EF4-FFF2-40B4-BE49-F238E27FC236}">
                <a16:creationId xmlns:a16="http://schemas.microsoft.com/office/drawing/2014/main" id="{039291D1-B252-AA8F-176C-CFC7C223E8B9}"/>
              </a:ext>
            </a:extLst>
          </p:cNvPr>
          <p:cNvSpPr>
            <a:spLocks noGrp="1"/>
          </p:cNvSpPr>
          <p:nvPr>
            <p:ph type="title"/>
          </p:nvPr>
        </p:nvSpPr>
        <p:spPr>
          <a:xfrm>
            <a:off x="1189050" y="412174"/>
            <a:ext cx="9707400" cy="763500"/>
          </a:xfrm>
        </p:spPr>
        <p:txBody>
          <a:bodyPr/>
          <a:lstStyle/>
          <a:p>
            <a:r>
              <a:rPr lang="en-US" dirty="0"/>
              <a:t>The Reviews say… which movie is the best?</a:t>
            </a:r>
          </a:p>
        </p:txBody>
      </p:sp>
      <p:sp>
        <p:nvSpPr>
          <p:cNvPr id="6" name="Text Placeholder 5">
            <a:extLst>
              <a:ext uri="{FF2B5EF4-FFF2-40B4-BE49-F238E27FC236}">
                <a16:creationId xmlns:a16="http://schemas.microsoft.com/office/drawing/2014/main" id="{091B52FB-D3D6-41E7-C496-875F3CE82D23}"/>
              </a:ext>
            </a:extLst>
          </p:cNvPr>
          <p:cNvSpPr>
            <a:spLocks noGrp="1"/>
          </p:cNvSpPr>
          <p:nvPr>
            <p:ph type="body" idx="4"/>
          </p:nvPr>
        </p:nvSpPr>
        <p:spPr>
          <a:xfrm>
            <a:off x="1180715" y="1998261"/>
            <a:ext cx="2829573" cy="4300886"/>
          </a:xfrm>
        </p:spPr>
        <p:txBody>
          <a:bodyPr/>
          <a:lstStyle/>
          <a:p>
            <a:pPr marL="120650" indent="0">
              <a:buNone/>
            </a:pPr>
            <a:r>
              <a:rPr lang="en-US" sz="1400" dirty="0">
                <a:latin typeface="Arial" panose="020B0604020202020204" pitchFamily="34" charset="0"/>
                <a:cs typeface="Arial" panose="020B0604020202020204" pitchFamily="34" charset="0"/>
              </a:rPr>
              <a:t>Addressing Class Imbalance: Resampled minority classes (negative and neutral) to balance the dataset.</a:t>
            </a:r>
          </a:p>
        </p:txBody>
      </p:sp>
      <p:sp>
        <p:nvSpPr>
          <p:cNvPr id="11" name="Subtitle 1">
            <a:extLst>
              <a:ext uri="{FF2B5EF4-FFF2-40B4-BE49-F238E27FC236}">
                <a16:creationId xmlns:a16="http://schemas.microsoft.com/office/drawing/2014/main" id="{74137D9D-2E36-A1F7-8A31-CFFBA0CE4B28}"/>
              </a:ext>
            </a:extLst>
          </p:cNvPr>
          <p:cNvSpPr txBox="1">
            <a:spLocks/>
          </p:cNvSpPr>
          <p:nvPr/>
        </p:nvSpPr>
        <p:spPr>
          <a:xfrm>
            <a:off x="4172570" y="1363262"/>
            <a:ext cx="3407241" cy="44211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55600" algn="ctr" rtl="0">
              <a:lnSpc>
                <a:spcPct val="100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1pPr>
            <a:lvl2pPr marL="914400" marR="0" lvl="1" indent="-355600" algn="l" rtl="0">
              <a:lnSpc>
                <a:spcPct val="115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2pPr>
            <a:lvl3pPr marL="1371600" marR="0" lvl="2"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3pPr>
            <a:lvl4pPr marL="1828800" marR="0" lvl="3"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4pPr>
            <a:lvl5pPr marL="2286000" marR="0" lvl="4"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5pPr>
            <a:lvl6pPr marL="2743200" marR="0" lvl="5"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6pPr>
            <a:lvl7pPr marL="3200400" marR="0" lvl="6"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7pPr>
            <a:lvl8pPr marL="3657600" marR="0" lvl="7"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8pPr>
            <a:lvl9pPr marL="4114800" marR="0" lvl="8" indent="-355600" algn="l" rtl="0">
              <a:lnSpc>
                <a:spcPct val="115000"/>
              </a:lnSpc>
              <a:spcBef>
                <a:spcPts val="2100"/>
              </a:spcBef>
              <a:spcAft>
                <a:spcPts val="210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9pPr>
          </a:lstStyle>
          <a:p>
            <a:pPr algn="l"/>
            <a:r>
              <a:rPr lang="en-US" sz="1600" b="0" dirty="0">
                <a:solidFill>
                  <a:srgbClr val="FFC726"/>
                </a:solidFill>
                <a:latin typeface="Arial" panose="020B0604020202020204" pitchFamily="34" charset="0"/>
                <a:cs typeface="Arial" panose="020B0604020202020204" pitchFamily="34" charset="0"/>
              </a:rPr>
              <a:t>Best Movie Based on Overall Review Sentiment Analysis</a:t>
            </a:r>
          </a:p>
        </p:txBody>
      </p:sp>
      <p:sp>
        <p:nvSpPr>
          <p:cNvPr id="12" name="Text Placeholder 5">
            <a:extLst>
              <a:ext uri="{FF2B5EF4-FFF2-40B4-BE49-F238E27FC236}">
                <a16:creationId xmlns:a16="http://schemas.microsoft.com/office/drawing/2014/main" id="{AA0AA986-94B7-FD20-2FDE-CBEF880A9DD4}"/>
              </a:ext>
            </a:extLst>
          </p:cNvPr>
          <p:cNvSpPr txBox="1">
            <a:spLocks/>
          </p:cNvSpPr>
          <p:nvPr/>
        </p:nvSpPr>
        <p:spPr>
          <a:xfrm>
            <a:off x="5634666" y="3678866"/>
            <a:ext cx="2398811" cy="241608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1pPr>
            <a:lvl2pPr marL="914400" marR="0" lvl="1"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2pPr>
            <a:lvl3pPr marL="1371600" marR="0" lvl="2"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3pPr>
            <a:lvl4pPr marL="1828800" marR="0" lvl="3"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4pPr>
            <a:lvl5pPr marL="2286000" marR="0" lvl="4"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5pPr>
            <a:lvl6pPr marL="2743200" marR="0" lvl="5"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6pPr>
            <a:lvl7pPr marL="3200400" marR="0" lvl="6"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7pPr>
            <a:lvl8pPr marL="3657600" marR="0" lvl="7"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8pPr>
            <a:lvl9pPr marL="4114800" marR="0" lvl="8" indent="-336550" algn="l" rtl="0">
              <a:lnSpc>
                <a:spcPct val="115000"/>
              </a:lnSpc>
              <a:spcBef>
                <a:spcPts val="2100"/>
              </a:spcBef>
              <a:spcAft>
                <a:spcPts val="210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9pPr>
          </a:lstStyle>
          <a:p>
            <a:pPr marL="120650" indent="0">
              <a:buFont typeface="Lancelot"/>
              <a:buNone/>
            </a:pPr>
            <a:r>
              <a:rPr lang="en-US" sz="1600" dirty="0">
                <a:solidFill>
                  <a:srgbClr val="92D050"/>
                </a:solidFill>
                <a:latin typeface="Arial" panose="020B0604020202020204" pitchFamily="34" charset="0"/>
                <a:cs typeface="Arial" panose="020B0604020202020204" pitchFamily="34" charset="0"/>
              </a:rPr>
              <a:t>The improved model significantly outperforms the initial model.</a:t>
            </a:r>
          </a:p>
          <a:p>
            <a:pPr marL="120650" indent="0">
              <a:buFont typeface="Lancelot"/>
              <a:buNone/>
            </a:pPr>
            <a:r>
              <a:rPr lang="en-US" sz="1600" dirty="0">
                <a:solidFill>
                  <a:srgbClr val="92D050"/>
                </a:solidFill>
                <a:latin typeface="Arial" panose="020B0604020202020204" pitchFamily="34" charset="0"/>
                <a:cs typeface="Arial" panose="020B0604020202020204" pitchFamily="34" charset="0"/>
              </a:rPr>
              <a:t>Addressing class imbalance through resampling greatly enhances model performance.</a:t>
            </a:r>
          </a:p>
        </p:txBody>
      </p:sp>
      <p:sp>
        <p:nvSpPr>
          <p:cNvPr id="13" name="Subtitle 1">
            <a:extLst>
              <a:ext uri="{FF2B5EF4-FFF2-40B4-BE49-F238E27FC236}">
                <a16:creationId xmlns:a16="http://schemas.microsoft.com/office/drawing/2014/main" id="{F747C891-539A-9A43-042D-1C21028B709A}"/>
              </a:ext>
            </a:extLst>
          </p:cNvPr>
          <p:cNvSpPr txBox="1">
            <a:spLocks/>
          </p:cNvSpPr>
          <p:nvPr/>
        </p:nvSpPr>
        <p:spPr>
          <a:xfrm>
            <a:off x="7831409" y="1271426"/>
            <a:ext cx="3059020" cy="53394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55600" algn="ctr" rtl="0">
              <a:lnSpc>
                <a:spcPct val="100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1pPr>
            <a:lvl2pPr marL="914400" marR="0" lvl="1" indent="-355600" algn="l" rtl="0">
              <a:lnSpc>
                <a:spcPct val="115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2pPr>
            <a:lvl3pPr marL="1371600" marR="0" lvl="2"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3pPr>
            <a:lvl4pPr marL="1828800" marR="0" lvl="3"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4pPr>
            <a:lvl5pPr marL="2286000" marR="0" lvl="4"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5pPr>
            <a:lvl6pPr marL="2743200" marR="0" lvl="5"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6pPr>
            <a:lvl7pPr marL="3200400" marR="0" lvl="6"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7pPr>
            <a:lvl8pPr marL="3657600" marR="0" lvl="7"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8pPr>
            <a:lvl9pPr marL="4114800" marR="0" lvl="8" indent="-355600" algn="l" rtl="0">
              <a:lnSpc>
                <a:spcPct val="115000"/>
              </a:lnSpc>
              <a:spcBef>
                <a:spcPts val="2100"/>
              </a:spcBef>
              <a:spcAft>
                <a:spcPts val="210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9pPr>
          </a:lstStyle>
          <a:p>
            <a:pPr algn="l"/>
            <a:r>
              <a:rPr lang="en-US" sz="1600" b="0" dirty="0">
                <a:solidFill>
                  <a:srgbClr val="FFC726"/>
                </a:solidFill>
                <a:latin typeface="Arial" panose="020B0604020202020204" pitchFamily="34" charset="0"/>
                <a:cs typeface="Arial" panose="020B0604020202020204" pitchFamily="34" charset="0"/>
              </a:rPr>
              <a:t>Improved Model Performance</a:t>
            </a:r>
          </a:p>
        </p:txBody>
      </p:sp>
      <p:sp>
        <p:nvSpPr>
          <p:cNvPr id="14" name="Text Placeholder 5">
            <a:extLst>
              <a:ext uri="{FF2B5EF4-FFF2-40B4-BE49-F238E27FC236}">
                <a16:creationId xmlns:a16="http://schemas.microsoft.com/office/drawing/2014/main" id="{64FB7C9A-AB59-E93C-69BE-4F922936657F}"/>
              </a:ext>
            </a:extLst>
          </p:cNvPr>
          <p:cNvSpPr txBox="1">
            <a:spLocks/>
          </p:cNvSpPr>
          <p:nvPr/>
        </p:nvSpPr>
        <p:spPr>
          <a:xfrm>
            <a:off x="7837430" y="1805373"/>
            <a:ext cx="3165520" cy="462732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1pPr>
            <a:lvl2pPr marL="914400" marR="0" lvl="1"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2pPr>
            <a:lvl3pPr marL="1371600" marR="0" lvl="2"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3pPr>
            <a:lvl4pPr marL="1828800" marR="0" lvl="3"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4pPr>
            <a:lvl5pPr marL="2286000" marR="0" lvl="4"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5pPr>
            <a:lvl6pPr marL="2743200" marR="0" lvl="5"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6pPr>
            <a:lvl7pPr marL="3200400" marR="0" lvl="6"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7pPr>
            <a:lvl8pPr marL="3657600" marR="0" lvl="7"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8pPr>
            <a:lvl9pPr marL="4114800" marR="0" lvl="8" indent="-336550" algn="l" rtl="0">
              <a:lnSpc>
                <a:spcPct val="115000"/>
              </a:lnSpc>
              <a:spcBef>
                <a:spcPts val="2100"/>
              </a:spcBef>
              <a:spcAft>
                <a:spcPts val="210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9pPr>
          </a:lstStyle>
          <a:p>
            <a:pPr marL="120650" indent="0">
              <a:buFont typeface="Lancelot"/>
              <a:buNone/>
            </a:pPr>
            <a:r>
              <a:rPr lang="en-US" sz="1400" dirty="0">
                <a:latin typeface="Arial" panose="020B0604020202020204" pitchFamily="34" charset="0"/>
                <a:cs typeface="Arial" panose="020B0604020202020204" pitchFamily="34" charset="0"/>
              </a:rPr>
              <a:t>Accuracy: </a:t>
            </a:r>
            <a:r>
              <a:rPr lang="en-US" sz="1400" dirty="0">
                <a:solidFill>
                  <a:srgbClr val="92D050"/>
                </a:solidFill>
                <a:latin typeface="Arial" panose="020B0604020202020204" pitchFamily="34" charset="0"/>
                <a:cs typeface="Arial" panose="020B0604020202020204" pitchFamily="34" charset="0"/>
              </a:rPr>
              <a:t>86.44%</a:t>
            </a:r>
          </a:p>
          <a:p>
            <a:pPr marL="120650" indent="0">
              <a:buFont typeface="Lancelot"/>
              <a:buNone/>
            </a:pPr>
            <a:endParaRPr lang="en-US" sz="1400" dirty="0">
              <a:latin typeface="Arial" panose="020B0604020202020204" pitchFamily="34" charset="0"/>
              <a:cs typeface="Arial" panose="020B0604020202020204" pitchFamily="34" charset="0"/>
            </a:endParaRPr>
          </a:p>
          <a:p>
            <a:pPr marL="120650" indent="0">
              <a:buFont typeface="Lancelot"/>
              <a:buNone/>
            </a:pPr>
            <a:r>
              <a:rPr lang="en-US" sz="1400" dirty="0">
                <a:latin typeface="Arial" panose="020B0604020202020204" pitchFamily="34" charset="0"/>
                <a:cs typeface="Arial" panose="020B0604020202020204" pitchFamily="34" charset="0"/>
              </a:rPr>
              <a:t>Confusion Matrix:</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Negative: 46 correctly predicted, 2 misclassified as positive.</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Neutral: 61 correctly predicted, 6 misclassified as negative.</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Positive: 46 correctly predicted, 14 misclassified as negative.</a:t>
            </a:r>
          </a:p>
        </p:txBody>
      </p:sp>
      <p:pic>
        <p:nvPicPr>
          <p:cNvPr id="4" name="Picture 3">
            <a:extLst>
              <a:ext uri="{FF2B5EF4-FFF2-40B4-BE49-F238E27FC236}">
                <a16:creationId xmlns:a16="http://schemas.microsoft.com/office/drawing/2014/main" id="{ACADE8E2-53DF-37B9-4490-D50EF51C45E8}"/>
              </a:ext>
            </a:extLst>
          </p:cNvPr>
          <p:cNvPicPr>
            <a:picLocks noChangeAspect="1"/>
          </p:cNvPicPr>
          <p:nvPr/>
        </p:nvPicPr>
        <p:blipFill>
          <a:blip r:embed="rId2"/>
          <a:stretch>
            <a:fillRect/>
          </a:stretch>
        </p:blipFill>
        <p:spPr>
          <a:xfrm>
            <a:off x="1301454" y="3429000"/>
            <a:ext cx="4273453" cy="3082615"/>
          </a:xfrm>
          <a:prstGeom prst="rect">
            <a:avLst/>
          </a:prstGeom>
        </p:spPr>
      </p:pic>
      <p:pic>
        <p:nvPicPr>
          <p:cNvPr id="7" name="Picture 6">
            <a:extLst>
              <a:ext uri="{FF2B5EF4-FFF2-40B4-BE49-F238E27FC236}">
                <a16:creationId xmlns:a16="http://schemas.microsoft.com/office/drawing/2014/main" id="{396976ED-8931-507A-8773-0DAEE4AD21EB}"/>
              </a:ext>
            </a:extLst>
          </p:cNvPr>
          <p:cNvPicPr>
            <a:picLocks noChangeAspect="1"/>
          </p:cNvPicPr>
          <p:nvPr/>
        </p:nvPicPr>
        <p:blipFill>
          <a:blip r:embed="rId3"/>
          <a:stretch>
            <a:fillRect/>
          </a:stretch>
        </p:blipFill>
        <p:spPr>
          <a:xfrm>
            <a:off x="8318808" y="4477942"/>
            <a:ext cx="2398811" cy="2032891"/>
          </a:xfrm>
          <a:prstGeom prst="rect">
            <a:avLst/>
          </a:prstGeom>
        </p:spPr>
      </p:pic>
      <p:sp>
        <p:nvSpPr>
          <p:cNvPr id="10" name="Text Placeholder 5">
            <a:extLst>
              <a:ext uri="{FF2B5EF4-FFF2-40B4-BE49-F238E27FC236}">
                <a16:creationId xmlns:a16="http://schemas.microsoft.com/office/drawing/2014/main" id="{3261ABE0-D577-773B-7011-158C860F9EE4}"/>
              </a:ext>
            </a:extLst>
          </p:cNvPr>
          <p:cNvSpPr txBox="1">
            <a:spLocks/>
          </p:cNvSpPr>
          <p:nvPr/>
        </p:nvSpPr>
        <p:spPr>
          <a:xfrm>
            <a:off x="4254693" y="1921234"/>
            <a:ext cx="2918428" cy="438594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1pPr>
            <a:lvl2pPr marL="914400" marR="0" lvl="1"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2pPr>
            <a:lvl3pPr marL="1371600" marR="0" lvl="2"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3pPr>
            <a:lvl4pPr marL="1828800" marR="0" lvl="3"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4pPr>
            <a:lvl5pPr marL="2286000" marR="0" lvl="4"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5pPr>
            <a:lvl6pPr marL="2743200" marR="0" lvl="5"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6pPr>
            <a:lvl7pPr marL="3200400" marR="0" lvl="6"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7pPr>
            <a:lvl8pPr marL="3657600" marR="0" lvl="7"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8pPr>
            <a:lvl9pPr marL="4114800" marR="0" lvl="8" indent="-336550" algn="l" rtl="0">
              <a:lnSpc>
                <a:spcPct val="115000"/>
              </a:lnSpc>
              <a:spcBef>
                <a:spcPts val="2100"/>
              </a:spcBef>
              <a:spcAft>
                <a:spcPts val="210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9pPr>
          </a:lstStyle>
          <a:p>
            <a:pPr marL="120650" indent="0">
              <a:buFont typeface="Lancelot"/>
              <a:buNone/>
            </a:pPr>
            <a:r>
              <a:rPr lang="en-US" sz="2000" i="1" dirty="0">
                <a:latin typeface="Arial" panose="020B0604020202020204" pitchFamily="34" charset="0"/>
                <a:cs typeface="Arial" panose="020B0604020202020204" pitchFamily="34" charset="0"/>
              </a:rPr>
              <a:t>Batman</a:t>
            </a:r>
            <a:r>
              <a:rPr lang="en-US" sz="2000" dirty="0">
                <a:latin typeface="Arial" panose="020B0604020202020204" pitchFamily="34" charset="0"/>
                <a:cs typeface="Arial" panose="020B0604020202020204" pitchFamily="34" charset="0"/>
              </a:rPr>
              <a:t> with a slightly higher average sentiment polarity.</a:t>
            </a:r>
          </a:p>
        </p:txBody>
      </p:sp>
    </p:spTree>
    <p:extLst>
      <p:ext uri="{BB962C8B-B14F-4D97-AF65-F5344CB8AC3E}">
        <p14:creationId xmlns:p14="http://schemas.microsoft.com/office/powerpoint/2010/main" val="272674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strips(down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7" name="Google Shape;407;p26"/>
          <p:cNvSpPr/>
          <p:nvPr/>
        </p:nvSpPr>
        <p:spPr>
          <a:xfrm>
            <a:off x="204375" y="6005599"/>
            <a:ext cx="757640" cy="712715"/>
          </a:xfrm>
          <a:custGeom>
            <a:avLst/>
            <a:gdLst/>
            <a:ahLst/>
            <a:cxnLst/>
            <a:rect l="l" t="t" r="r" b="b"/>
            <a:pathLst>
              <a:path w="6734578" h="6335242" extrusionOk="0">
                <a:moveTo>
                  <a:pt x="452412" y="118949"/>
                </a:moveTo>
                <a:cubicBezTo>
                  <a:pt x="456966" y="61598"/>
                  <a:pt x="506789" y="-6780"/>
                  <a:pt x="605054" y="541"/>
                </a:cubicBezTo>
                <a:cubicBezTo>
                  <a:pt x="720690" y="16681"/>
                  <a:pt x="774952" y="180350"/>
                  <a:pt x="640505" y="255499"/>
                </a:cubicBezTo>
                <a:cubicBezTo>
                  <a:pt x="640596" y="496586"/>
                  <a:pt x="640782" y="2444052"/>
                  <a:pt x="640485" y="2513472"/>
                </a:cubicBezTo>
                <a:cubicBezTo>
                  <a:pt x="791084" y="2623675"/>
                  <a:pt x="838056" y="2811918"/>
                  <a:pt x="833902" y="2998513"/>
                </a:cubicBezTo>
                <a:cubicBezTo>
                  <a:pt x="768553" y="3744562"/>
                  <a:pt x="80841" y="4282947"/>
                  <a:pt x="118489" y="5233880"/>
                </a:cubicBezTo>
                <a:cubicBezTo>
                  <a:pt x="124337" y="5283019"/>
                  <a:pt x="112700" y="5711802"/>
                  <a:pt x="353031" y="5982361"/>
                </a:cubicBezTo>
                <a:cubicBezTo>
                  <a:pt x="516973" y="6162245"/>
                  <a:pt x="773357" y="6241674"/>
                  <a:pt x="925824" y="6226746"/>
                </a:cubicBezTo>
                <a:cubicBezTo>
                  <a:pt x="925864" y="6225915"/>
                  <a:pt x="925923" y="6224173"/>
                  <a:pt x="925963" y="6223301"/>
                </a:cubicBezTo>
                <a:cubicBezTo>
                  <a:pt x="525368" y="6019779"/>
                  <a:pt x="30946" y="5320833"/>
                  <a:pt x="622987" y="4070713"/>
                </a:cubicBezTo>
                <a:cubicBezTo>
                  <a:pt x="876250" y="3535361"/>
                  <a:pt x="1125593" y="3311748"/>
                  <a:pt x="1010761" y="2910935"/>
                </a:cubicBezTo>
                <a:cubicBezTo>
                  <a:pt x="1109802" y="2917583"/>
                  <a:pt x="1231473" y="2966329"/>
                  <a:pt x="1281537" y="3063498"/>
                </a:cubicBezTo>
                <a:cubicBezTo>
                  <a:pt x="1430580" y="3349383"/>
                  <a:pt x="985317" y="3693424"/>
                  <a:pt x="920051" y="3787721"/>
                </a:cubicBezTo>
                <a:cubicBezTo>
                  <a:pt x="917525" y="3793581"/>
                  <a:pt x="924965" y="3792156"/>
                  <a:pt x="927194" y="3789266"/>
                </a:cubicBezTo>
                <a:cubicBezTo>
                  <a:pt x="1190451" y="3572154"/>
                  <a:pt x="1246270" y="3730703"/>
                  <a:pt x="1814787" y="3569897"/>
                </a:cubicBezTo>
                <a:cubicBezTo>
                  <a:pt x="1803688" y="3684741"/>
                  <a:pt x="1745533" y="3811123"/>
                  <a:pt x="1643313" y="3894472"/>
                </a:cubicBezTo>
                <a:cubicBezTo>
                  <a:pt x="1484526" y="4022881"/>
                  <a:pt x="1276430" y="4001816"/>
                  <a:pt x="1038106" y="4146579"/>
                </a:cubicBezTo>
                <a:cubicBezTo>
                  <a:pt x="940261" y="4207556"/>
                  <a:pt x="876745" y="4287302"/>
                  <a:pt x="850133" y="4354140"/>
                </a:cubicBezTo>
                <a:cubicBezTo>
                  <a:pt x="866244" y="4348716"/>
                  <a:pt x="937826" y="4307338"/>
                  <a:pt x="1062010" y="4271623"/>
                </a:cubicBezTo>
                <a:cubicBezTo>
                  <a:pt x="1496666" y="4144876"/>
                  <a:pt x="1931634" y="4283224"/>
                  <a:pt x="2090873" y="4664611"/>
                </a:cubicBezTo>
                <a:cubicBezTo>
                  <a:pt x="2381280" y="5373535"/>
                  <a:pt x="1416132" y="5918057"/>
                  <a:pt x="996649" y="5387592"/>
                </a:cubicBezTo>
                <a:cubicBezTo>
                  <a:pt x="858781" y="5210361"/>
                  <a:pt x="894833" y="4978923"/>
                  <a:pt x="1015069" y="4897276"/>
                </a:cubicBezTo>
                <a:cubicBezTo>
                  <a:pt x="1021492" y="4892644"/>
                  <a:pt x="1029379" y="4889634"/>
                  <a:pt x="1033921" y="4882824"/>
                </a:cubicBezTo>
                <a:cubicBezTo>
                  <a:pt x="912033" y="4867183"/>
                  <a:pt x="772794" y="5085515"/>
                  <a:pt x="846926" y="5337067"/>
                </a:cubicBezTo>
                <a:cubicBezTo>
                  <a:pt x="1000276" y="5865751"/>
                  <a:pt x="1952778" y="6035815"/>
                  <a:pt x="2423878" y="5565852"/>
                </a:cubicBezTo>
                <a:cubicBezTo>
                  <a:pt x="2576765" y="5417090"/>
                  <a:pt x="2695026" y="5136395"/>
                  <a:pt x="2600265" y="4949187"/>
                </a:cubicBezTo>
                <a:cubicBezTo>
                  <a:pt x="2528229" y="4799791"/>
                  <a:pt x="2370859" y="4805255"/>
                  <a:pt x="2351588" y="4622639"/>
                </a:cubicBezTo>
                <a:cubicBezTo>
                  <a:pt x="2340651" y="4421255"/>
                  <a:pt x="2591558" y="4383877"/>
                  <a:pt x="2685392" y="4560434"/>
                </a:cubicBezTo>
                <a:cubicBezTo>
                  <a:pt x="2688445" y="4565542"/>
                  <a:pt x="2690500" y="4572194"/>
                  <a:pt x="2696705" y="4574333"/>
                </a:cubicBezTo>
                <a:cubicBezTo>
                  <a:pt x="2665959" y="4395953"/>
                  <a:pt x="2507377" y="4126385"/>
                  <a:pt x="2364737" y="4017338"/>
                </a:cubicBezTo>
                <a:cubicBezTo>
                  <a:pt x="2364698" y="4016427"/>
                  <a:pt x="2364638" y="4014645"/>
                  <a:pt x="2364599" y="4013735"/>
                </a:cubicBezTo>
                <a:cubicBezTo>
                  <a:pt x="2484705" y="3983760"/>
                  <a:pt x="2568759" y="3995718"/>
                  <a:pt x="2601002" y="3996312"/>
                </a:cubicBezTo>
                <a:cubicBezTo>
                  <a:pt x="2451642" y="3551734"/>
                  <a:pt x="2674246" y="3296701"/>
                  <a:pt x="2919816" y="3271071"/>
                </a:cubicBezTo>
                <a:cubicBezTo>
                  <a:pt x="3026950" y="3254104"/>
                  <a:pt x="3229423" y="3311348"/>
                  <a:pt x="3224731" y="3464350"/>
                </a:cubicBezTo>
                <a:cubicBezTo>
                  <a:pt x="3226814" y="3544274"/>
                  <a:pt x="3163738" y="3622128"/>
                  <a:pt x="3144768" y="3553805"/>
                </a:cubicBezTo>
                <a:cubicBezTo>
                  <a:pt x="3138591" y="3534162"/>
                  <a:pt x="3148561" y="3466765"/>
                  <a:pt x="3090644" y="3423127"/>
                </a:cubicBezTo>
                <a:cubicBezTo>
                  <a:pt x="3027968" y="3374571"/>
                  <a:pt x="2923237" y="3388544"/>
                  <a:pt x="2871897" y="3467443"/>
                </a:cubicBezTo>
                <a:cubicBezTo>
                  <a:pt x="2653055" y="3789107"/>
                  <a:pt x="3589346" y="4336084"/>
                  <a:pt x="3279714" y="4724203"/>
                </a:cubicBezTo>
                <a:cubicBezTo>
                  <a:pt x="3411156" y="4717828"/>
                  <a:pt x="3486491" y="4809294"/>
                  <a:pt x="3508974" y="4904443"/>
                </a:cubicBezTo>
                <a:cubicBezTo>
                  <a:pt x="3437167" y="4900523"/>
                  <a:pt x="3423324" y="4860056"/>
                  <a:pt x="3225963" y="5186009"/>
                </a:cubicBezTo>
                <a:cubicBezTo>
                  <a:pt x="3124498" y="5349659"/>
                  <a:pt x="2986075" y="5498183"/>
                  <a:pt x="2846314" y="5604498"/>
                </a:cubicBezTo>
                <a:cubicBezTo>
                  <a:pt x="2840303" y="5609328"/>
                  <a:pt x="2832436" y="5612892"/>
                  <a:pt x="2829850" y="5620811"/>
                </a:cubicBezTo>
                <a:cubicBezTo>
                  <a:pt x="2876134" y="5611427"/>
                  <a:pt x="3012739" y="5506617"/>
                  <a:pt x="3056718" y="5470505"/>
                </a:cubicBezTo>
                <a:cubicBezTo>
                  <a:pt x="3431410" y="5162727"/>
                  <a:pt x="3566424" y="4934457"/>
                  <a:pt x="4004742" y="5032853"/>
                </a:cubicBezTo>
                <a:cubicBezTo>
                  <a:pt x="4089991" y="5052690"/>
                  <a:pt x="4127489" y="5070785"/>
                  <a:pt x="4142654" y="5075299"/>
                </a:cubicBezTo>
                <a:cubicBezTo>
                  <a:pt x="4107453" y="5178367"/>
                  <a:pt x="4045248" y="5218319"/>
                  <a:pt x="3964908" y="5243740"/>
                </a:cubicBezTo>
                <a:cubicBezTo>
                  <a:pt x="3964433" y="5244809"/>
                  <a:pt x="3963562" y="5246908"/>
                  <a:pt x="3963087" y="5247977"/>
                </a:cubicBezTo>
                <a:cubicBezTo>
                  <a:pt x="4076173" y="5256371"/>
                  <a:pt x="4175044" y="5340631"/>
                  <a:pt x="4199514" y="5448886"/>
                </a:cubicBezTo>
                <a:cubicBezTo>
                  <a:pt x="4960665" y="5449045"/>
                  <a:pt x="5721855" y="5448965"/>
                  <a:pt x="6483006" y="5448926"/>
                </a:cubicBezTo>
                <a:cubicBezTo>
                  <a:pt x="6543548" y="5345778"/>
                  <a:pt x="6691874" y="5365576"/>
                  <a:pt x="6726917" y="5472445"/>
                </a:cubicBezTo>
                <a:cubicBezTo>
                  <a:pt x="6778589" y="5629799"/>
                  <a:pt x="6554833" y="5724117"/>
                  <a:pt x="6477146" y="5569614"/>
                </a:cubicBezTo>
                <a:cubicBezTo>
                  <a:pt x="5324630" y="5569891"/>
                  <a:pt x="4195356" y="5569376"/>
                  <a:pt x="4188427" y="5569930"/>
                </a:cubicBezTo>
                <a:cubicBezTo>
                  <a:pt x="4183161" y="5574405"/>
                  <a:pt x="4180706" y="5581136"/>
                  <a:pt x="4176746" y="5586680"/>
                </a:cubicBezTo>
                <a:cubicBezTo>
                  <a:pt x="4088804" y="5712397"/>
                  <a:pt x="3943962" y="5673394"/>
                  <a:pt x="3920086" y="5660249"/>
                </a:cubicBezTo>
                <a:cubicBezTo>
                  <a:pt x="3930579" y="5659061"/>
                  <a:pt x="3941151" y="5660447"/>
                  <a:pt x="3951683" y="5659655"/>
                </a:cubicBezTo>
                <a:cubicBezTo>
                  <a:pt x="4118501" y="5649875"/>
                  <a:pt x="4112086" y="5445322"/>
                  <a:pt x="3997891" y="5371872"/>
                </a:cubicBezTo>
                <a:cubicBezTo>
                  <a:pt x="3957702" y="5343561"/>
                  <a:pt x="3877322" y="5325664"/>
                  <a:pt x="3826283" y="5321269"/>
                </a:cubicBezTo>
                <a:cubicBezTo>
                  <a:pt x="3287245" y="5301708"/>
                  <a:pt x="2833956" y="5979074"/>
                  <a:pt x="1783229" y="5986677"/>
                </a:cubicBezTo>
                <a:cubicBezTo>
                  <a:pt x="1788329" y="6186557"/>
                  <a:pt x="1574737" y="6358086"/>
                  <a:pt x="1222845" y="6315401"/>
                </a:cubicBezTo>
                <a:cubicBezTo>
                  <a:pt x="1086635" y="6298336"/>
                  <a:pt x="1131667" y="6286100"/>
                  <a:pt x="1085685" y="6299880"/>
                </a:cubicBezTo>
                <a:cubicBezTo>
                  <a:pt x="794449" y="6398196"/>
                  <a:pt x="470282" y="6281112"/>
                  <a:pt x="301311" y="6076955"/>
                </a:cubicBezTo>
                <a:cubicBezTo>
                  <a:pt x="81585" y="5827660"/>
                  <a:pt x="-29014" y="5354846"/>
                  <a:pt x="39479" y="4899217"/>
                </a:cubicBezTo>
                <a:cubicBezTo>
                  <a:pt x="53108" y="4804701"/>
                  <a:pt x="101736" y="4620778"/>
                  <a:pt x="61637" y="4412702"/>
                </a:cubicBezTo>
                <a:cubicBezTo>
                  <a:pt x="42492" y="4310704"/>
                  <a:pt x="252" y="4204230"/>
                  <a:pt x="192" y="4102469"/>
                </a:cubicBezTo>
                <a:cubicBezTo>
                  <a:pt x="-4448" y="3903539"/>
                  <a:pt x="76632" y="3742424"/>
                  <a:pt x="63280" y="3632561"/>
                </a:cubicBezTo>
                <a:cubicBezTo>
                  <a:pt x="62496" y="3623323"/>
                  <a:pt x="61146" y="3614121"/>
                  <a:pt x="60932" y="3604884"/>
                </a:cubicBezTo>
                <a:cubicBezTo>
                  <a:pt x="118706" y="3633516"/>
                  <a:pt x="225976" y="3719973"/>
                  <a:pt x="262550" y="3854282"/>
                </a:cubicBezTo>
                <a:cubicBezTo>
                  <a:pt x="282372" y="3926228"/>
                  <a:pt x="274057" y="3981385"/>
                  <a:pt x="275138" y="3992986"/>
                </a:cubicBezTo>
                <a:cubicBezTo>
                  <a:pt x="280931" y="3986690"/>
                  <a:pt x="283671" y="3978494"/>
                  <a:pt x="287135" y="3970852"/>
                </a:cubicBezTo>
                <a:cubicBezTo>
                  <a:pt x="425448" y="3648558"/>
                  <a:pt x="33813" y="3560794"/>
                  <a:pt x="231190" y="3089583"/>
                </a:cubicBezTo>
                <a:cubicBezTo>
                  <a:pt x="430282" y="3137799"/>
                  <a:pt x="560426" y="3283144"/>
                  <a:pt x="540549" y="3531010"/>
                </a:cubicBezTo>
                <a:cubicBezTo>
                  <a:pt x="538767" y="3550036"/>
                  <a:pt x="535148" y="3568828"/>
                  <a:pt x="532776" y="3587794"/>
                </a:cubicBezTo>
                <a:cubicBezTo>
                  <a:pt x="550091" y="3573223"/>
                  <a:pt x="714941" y="3270687"/>
                  <a:pt x="694442" y="2994526"/>
                </a:cubicBezTo>
                <a:cubicBezTo>
                  <a:pt x="685224" y="2854210"/>
                  <a:pt x="648923" y="2668185"/>
                  <a:pt x="508326" y="2674560"/>
                </a:cubicBezTo>
                <a:cubicBezTo>
                  <a:pt x="446905" y="2684288"/>
                  <a:pt x="430706" y="2722336"/>
                  <a:pt x="390876" y="2735379"/>
                </a:cubicBezTo>
                <a:cubicBezTo>
                  <a:pt x="287013" y="2770239"/>
                  <a:pt x="231048" y="2564630"/>
                  <a:pt x="434547" y="2494806"/>
                </a:cubicBezTo>
                <a:cubicBezTo>
                  <a:pt x="462050" y="2485980"/>
                  <a:pt x="490314" y="2477657"/>
                  <a:pt x="519500" y="2478208"/>
                </a:cubicBezTo>
                <a:cubicBezTo>
                  <a:pt x="519539" y="2355223"/>
                  <a:pt x="519789" y="348846"/>
                  <a:pt x="519341" y="249148"/>
                </a:cubicBezTo>
                <a:cubicBezTo>
                  <a:pt x="476463" y="225458"/>
                  <a:pt x="450943" y="184603"/>
                  <a:pt x="452412" y="118949"/>
                </a:cubicBezTo>
                <a:moveTo>
                  <a:pt x="1289381" y="6241040"/>
                </a:moveTo>
                <a:cubicBezTo>
                  <a:pt x="1550963" y="6281032"/>
                  <a:pt x="1669351" y="6095130"/>
                  <a:pt x="1577873" y="5966918"/>
                </a:cubicBezTo>
                <a:cubicBezTo>
                  <a:pt x="1573450" y="5959356"/>
                  <a:pt x="1563389" y="5960662"/>
                  <a:pt x="1556028" y="5958603"/>
                </a:cubicBezTo>
                <a:cubicBezTo>
                  <a:pt x="882550" y="5823977"/>
                  <a:pt x="716734" y="5371674"/>
                  <a:pt x="743545" y="5167320"/>
                </a:cubicBezTo>
                <a:cubicBezTo>
                  <a:pt x="750395" y="4885081"/>
                  <a:pt x="972235" y="4721114"/>
                  <a:pt x="1158644" y="4756394"/>
                </a:cubicBezTo>
                <a:cubicBezTo>
                  <a:pt x="1396334" y="4794921"/>
                  <a:pt x="1455763" y="5050631"/>
                  <a:pt x="1276366" y="5086703"/>
                </a:cubicBezTo>
                <a:cubicBezTo>
                  <a:pt x="1251666" y="5092563"/>
                  <a:pt x="1194878" y="5095849"/>
                  <a:pt x="1165106" y="5070389"/>
                </a:cubicBezTo>
                <a:cubicBezTo>
                  <a:pt x="1134451" y="5042355"/>
                  <a:pt x="1133580" y="4985258"/>
                  <a:pt x="1137603" y="4944079"/>
                </a:cubicBezTo>
                <a:cubicBezTo>
                  <a:pt x="990524" y="4990168"/>
                  <a:pt x="958938" y="5276209"/>
                  <a:pt x="1176419" y="5382127"/>
                </a:cubicBezTo>
                <a:cubicBezTo>
                  <a:pt x="1624137" y="5606081"/>
                  <a:pt x="1934053" y="5036376"/>
                  <a:pt x="1736272" y="4698505"/>
                </a:cubicBezTo>
                <a:cubicBezTo>
                  <a:pt x="1644972" y="4538538"/>
                  <a:pt x="1412814" y="4401457"/>
                  <a:pt x="1142552" y="4405179"/>
                </a:cubicBezTo>
                <a:cubicBezTo>
                  <a:pt x="152652" y="4434441"/>
                  <a:pt x="257153" y="6107682"/>
                  <a:pt x="1289381" y="62410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26"/>
          <p:cNvSpPr/>
          <p:nvPr/>
        </p:nvSpPr>
        <p:spPr>
          <a:xfrm flipH="1">
            <a:off x="11255125" y="6005599"/>
            <a:ext cx="757640" cy="712715"/>
          </a:xfrm>
          <a:custGeom>
            <a:avLst/>
            <a:gdLst/>
            <a:ahLst/>
            <a:cxnLst/>
            <a:rect l="l" t="t" r="r" b="b"/>
            <a:pathLst>
              <a:path w="6734578" h="6335242" extrusionOk="0">
                <a:moveTo>
                  <a:pt x="452412" y="118949"/>
                </a:moveTo>
                <a:cubicBezTo>
                  <a:pt x="456966" y="61598"/>
                  <a:pt x="506789" y="-6780"/>
                  <a:pt x="605054" y="541"/>
                </a:cubicBezTo>
                <a:cubicBezTo>
                  <a:pt x="720690" y="16681"/>
                  <a:pt x="774952" y="180350"/>
                  <a:pt x="640505" y="255499"/>
                </a:cubicBezTo>
                <a:cubicBezTo>
                  <a:pt x="640596" y="496586"/>
                  <a:pt x="640782" y="2444052"/>
                  <a:pt x="640485" y="2513472"/>
                </a:cubicBezTo>
                <a:cubicBezTo>
                  <a:pt x="791084" y="2623675"/>
                  <a:pt x="838056" y="2811918"/>
                  <a:pt x="833902" y="2998513"/>
                </a:cubicBezTo>
                <a:cubicBezTo>
                  <a:pt x="768553" y="3744562"/>
                  <a:pt x="80841" y="4282947"/>
                  <a:pt x="118489" y="5233880"/>
                </a:cubicBezTo>
                <a:cubicBezTo>
                  <a:pt x="124337" y="5283019"/>
                  <a:pt x="112700" y="5711802"/>
                  <a:pt x="353031" y="5982361"/>
                </a:cubicBezTo>
                <a:cubicBezTo>
                  <a:pt x="516973" y="6162245"/>
                  <a:pt x="773357" y="6241674"/>
                  <a:pt x="925824" y="6226746"/>
                </a:cubicBezTo>
                <a:cubicBezTo>
                  <a:pt x="925864" y="6225915"/>
                  <a:pt x="925923" y="6224173"/>
                  <a:pt x="925963" y="6223301"/>
                </a:cubicBezTo>
                <a:cubicBezTo>
                  <a:pt x="525368" y="6019779"/>
                  <a:pt x="30946" y="5320833"/>
                  <a:pt x="622987" y="4070713"/>
                </a:cubicBezTo>
                <a:cubicBezTo>
                  <a:pt x="876250" y="3535361"/>
                  <a:pt x="1125593" y="3311748"/>
                  <a:pt x="1010761" y="2910935"/>
                </a:cubicBezTo>
                <a:cubicBezTo>
                  <a:pt x="1109802" y="2917583"/>
                  <a:pt x="1231473" y="2966329"/>
                  <a:pt x="1281537" y="3063498"/>
                </a:cubicBezTo>
                <a:cubicBezTo>
                  <a:pt x="1430580" y="3349383"/>
                  <a:pt x="985317" y="3693424"/>
                  <a:pt x="920051" y="3787721"/>
                </a:cubicBezTo>
                <a:cubicBezTo>
                  <a:pt x="917525" y="3793581"/>
                  <a:pt x="924965" y="3792156"/>
                  <a:pt x="927194" y="3789266"/>
                </a:cubicBezTo>
                <a:cubicBezTo>
                  <a:pt x="1190451" y="3572154"/>
                  <a:pt x="1246270" y="3730703"/>
                  <a:pt x="1814787" y="3569897"/>
                </a:cubicBezTo>
                <a:cubicBezTo>
                  <a:pt x="1803688" y="3684741"/>
                  <a:pt x="1745533" y="3811123"/>
                  <a:pt x="1643313" y="3894472"/>
                </a:cubicBezTo>
                <a:cubicBezTo>
                  <a:pt x="1484526" y="4022881"/>
                  <a:pt x="1276430" y="4001816"/>
                  <a:pt x="1038106" y="4146579"/>
                </a:cubicBezTo>
                <a:cubicBezTo>
                  <a:pt x="940261" y="4207556"/>
                  <a:pt x="876745" y="4287302"/>
                  <a:pt x="850133" y="4354140"/>
                </a:cubicBezTo>
                <a:cubicBezTo>
                  <a:pt x="866244" y="4348716"/>
                  <a:pt x="937826" y="4307338"/>
                  <a:pt x="1062010" y="4271623"/>
                </a:cubicBezTo>
                <a:cubicBezTo>
                  <a:pt x="1496666" y="4144876"/>
                  <a:pt x="1931634" y="4283224"/>
                  <a:pt x="2090873" y="4664611"/>
                </a:cubicBezTo>
                <a:cubicBezTo>
                  <a:pt x="2381280" y="5373535"/>
                  <a:pt x="1416132" y="5918057"/>
                  <a:pt x="996649" y="5387592"/>
                </a:cubicBezTo>
                <a:cubicBezTo>
                  <a:pt x="858781" y="5210361"/>
                  <a:pt x="894833" y="4978923"/>
                  <a:pt x="1015069" y="4897276"/>
                </a:cubicBezTo>
                <a:cubicBezTo>
                  <a:pt x="1021492" y="4892644"/>
                  <a:pt x="1029379" y="4889634"/>
                  <a:pt x="1033921" y="4882824"/>
                </a:cubicBezTo>
                <a:cubicBezTo>
                  <a:pt x="912033" y="4867183"/>
                  <a:pt x="772794" y="5085515"/>
                  <a:pt x="846926" y="5337067"/>
                </a:cubicBezTo>
                <a:cubicBezTo>
                  <a:pt x="1000276" y="5865751"/>
                  <a:pt x="1952778" y="6035815"/>
                  <a:pt x="2423878" y="5565852"/>
                </a:cubicBezTo>
                <a:cubicBezTo>
                  <a:pt x="2576765" y="5417090"/>
                  <a:pt x="2695026" y="5136395"/>
                  <a:pt x="2600265" y="4949187"/>
                </a:cubicBezTo>
                <a:cubicBezTo>
                  <a:pt x="2528229" y="4799791"/>
                  <a:pt x="2370859" y="4805255"/>
                  <a:pt x="2351588" y="4622639"/>
                </a:cubicBezTo>
                <a:cubicBezTo>
                  <a:pt x="2340651" y="4421255"/>
                  <a:pt x="2591558" y="4383877"/>
                  <a:pt x="2685392" y="4560434"/>
                </a:cubicBezTo>
                <a:cubicBezTo>
                  <a:pt x="2688445" y="4565542"/>
                  <a:pt x="2690500" y="4572194"/>
                  <a:pt x="2696705" y="4574333"/>
                </a:cubicBezTo>
                <a:cubicBezTo>
                  <a:pt x="2665959" y="4395953"/>
                  <a:pt x="2507377" y="4126385"/>
                  <a:pt x="2364737" y="4017338"/>
                </a:cubicBezTo>
                <a:cubicBezTo>
                  <a:pt x="2364698" y="4016427"/>
                  <a:pt x="2364638" y="4014645"/>
                  <a:pt x="2364599" y="4013735"/>
                </a:cubicBezTo>
                <a:cubicBezTo>
                  <a:pt x="2484705" y="3983760"/>
                  <a:pt x="2568759" y="3995718"/>
                  <a:pt x="2601002" y="3996312"/>
                </a:cubicBezTo>
                <a:cubicBezTo>
                  <a:pt x="2451642" y="3551734"/>
                  <a:pt x="2674246" y="3296701"/>
                  <a:pt x="2919816" y="3271071"/>
                </a:cubicBezTo>
                <a:cubicBezTo>
                  <a:pt x="3026950" y="3254104"/>
                  <a:pt x="3229423" y="3311348"/>
                  <a:pt x="3224731" y="3464350"/>
                </a:cubicBezTo>
                <a:cubicBezTo>
                  <a:pt x="3226814" y="3544274"/>
                  <a:pt x="3163738" y="3622128"/>
                  <a:pt x="3144768" y="3553805"/>
                </a:cubicBezTo>
                <a:cubicBezTo>
                  <a:pt x="3138591" y="3534162"/>
                  <a:pt x="3148561" y="3466765"/>
                  <a:pt x="3090644" y="3423127"/>
                </a:cubicBezTo>
                <a:cubicBezTo>
                  <a:pt x="3027968" y="3374571"/>
                  <a:pt x="2923237" y="3388544"/>
                  <a:pt x="2871897" y="3467443"/>
                </a:cubicBezTo>
                <a:cubicBezTo>
                  <a:pt x="2653055" y="3789107"/>
                  <a:pt x="3589346" y="4336084"/>
                  <a:pt x="3279714" y="4724203"/>
                </a:cubicBezTo>
                <a:cubicBezTo>
                  <a:pt x="3411156" y="4717828"/>
                  <a:pt x="3486491" y="4809294"/>
                  <a:pt x="3508974" y="4904443"/>
                </a:cubicBezTo>
                <a:cubicBezTo>
                  <a:pt x="3437167" y="4900523"/>
                  <a:pt x="3423324" y="4860056"/>
                  <a:pt x="3225963" y="5186009"/>
                </a:cubicBezTo>
                <a:cubicBezTo>
                  <a:pt x="3124498" y="5349659"/>
                  <a:pt x="2986075" y="5498183"/>
                  <a:pt x="2846314" y="5604498"/>
                </a:cubicBezTo>
                <a:cubicBezTo>
                  <a:pt x="2840303" y="5609328"/>
                  <a:pt x="2832436" y="5612892"/>
                  <a:pt x="2829850" y="5620811"/>
                </a:cubicBezTo>
                <a:cubicBezTo>
                  <a:pt x="2876134" y="5611427"/>
                  <a:pt x="3012739" y="5506617"/>
                  <a:pt x="3056718" y="5470505"/>
                </a:cubicBezTo>
                <a:cubicBezTo>
                  <a:pt x="3431410" y="5162727"/>
                  <a:pt x="3566424" y="4934457"/>
                  <a:pt x="4004742" y="5032853"/>
                </a:cubicBezTo>
                <a:cubicBezTo>
                  <a:pt x="4089991" y="5052690"/>
                  <a:pt x="4127489" y="5070785"/>
                  <a:pt x="4142654" y="5075299"/>
                </a:cubicBezTo>
                <a:cubicBezTo>
                  <a:pt x="4107453" y="5178367"/>
                  <a:pt x="4045248" y="5218319"/>
                  <a:pt x="3964908" y="5243740"/>
                </a:cubicBezTo>
                <a:cubicBezTo>
                  <a:pt x="3964433" y="5244809"/>
                  <a:pt x="3963562" y="5246908"/>
                  <a:pt x="3963087" y="5247977"/>
                </a:cubicBezTo>
                <a:cubicBezTo>
                  <a:pt x="4076173" y="5256371"/>
                  <a:pt x="4175044" y="5340631"/>
                  <a:pt x="4199514" y="5448886"/>
                </a:cubicBezTo>
                <a:cubicBezTo>
                  <a:pt x="4960665" y="5449045"/>
                  <a:pt x="5721855" y="5448965"/>
                  <a:pt x="6483006" y="5448926"/>
                </a:cubicBezTo>
                <a:cubicBezTo>
                  <a:pt x="6543548" y="5345778"/>
                  <a:pt x="6691874" y="5365576"/>
                  <a:pt x="6726917" y="5472445"/>
                </a:cubicBezTo>
                <a:cubicBezTo>
                  <a:pt x="6778589" y="5629799"/>
                  <a:pt x="6554833" y="5724117"/>
                  <a:pt x="6477146" y="5569614"/>
                </a:cubicBezTo>
                <a:cubicBezTo>
                  <a:pt x="5324630" y="5569891"/>
                  <a:pt x="4195356" y="5569376"/>
                  <a:pt x="4188427" y="5569930"/>
                </a:cubicBezTo>
                <a:cubicBezTo>
                  <a:pt x="4183161" y="5574405"/>
                  <a:pt x="4180706" y="5581136"/>
                  <a:pt x="4176746" y="5586680"/>
                </a:cubicBezTo>
                <a:cubicBezTo>
                  <a:pt x="4088804" y="5712397"/>
                  <a:pt x="3943962" y="5673394"/>
                  <a:pt x="3920086" y="5660249"/>
                </a:cubicBezTo>
                <a:cubicBezTo>
                  <a:pt x="3930579" y="5659061"/>
                  <a:pt x="3941151" y="5660447"/>
                  <a:pt x="3951683" y="5659655"/>
                </a:cubicBezTo>
                <a:cubicBezTo>
                  <a:pt x="4118501" y="5649875"/>
                  <a:pt x="4112086" y="5445322"/>
                  <a:pt x="3997891" y="5371872"/>
                </a:cubicBezTo>
                <a:cubicBezTo>
                  <a:pt x="3957702" y="5343561"/>
                  <a:pt x="3877322" y="5325664"/>
                  <a:pt x="3826283" y="5321269"/>
                </a:cubicBezTo>
                <a:cubicBezTo>
                  <a:pt x="3287245" y="5301708"/>
                  <a:pt x="2833956" y="5979074"/>
                  <a:pt x="1783229" y="5986677"/>
                </a:cubicBezTo>
                <a:cubicBezTo>
                  <a:pt x="1788329" y="6186557"/>
                  <a:pt x="1574737" y="6358086"/>
                  <a:pt x="1222845" y="6315401"/>
                </a:cubicBezTo>
                <a:cubicBezTo>
                  <a:pt x="1086635" y="6298336"/>
                  <a:pt x="1131667" y="6286100"/>
                  <a:pt x="1085685" y="6299880"/>
                </a:cubicBezTo>
                <a:cubicBezTo>
                  <a:pt x="794449" y="6398196"/>
                  <a:pt x="470282" y="6281112"/>
                  <a:pt x="301311" y="6076955"/>
                </a:cubicBezTo>
                <a:cubicBezTo>
                  <a:pt x="81585" y="5827660"/>
                  <a:pt x="-29014" y="5354846"/>
                  <a:pt x="39479" y="4899217"/>
                </a:cubicBezTo>
                <a:cubicBezTo>
                  <a:pt x="53108" y="4804701"/>
                  <a:pt x="101736" y="4620778"/>
                  <a:pt x="61637" y="4412702"/>
                </a:cubicBezTo>
                <a:cubicBezTo>
                  <a:pt x="42492" y="4310704"/>
                  <a:pt x="252" y="4204230"/>
                  <a:pt x="192" y="4102469"/>
                </a:cubicBezTo>
                <a:cubicBezTo>
                  <a:pt x="-4448" y="3903539"/>
                  <a:pt x="76632" y="3742424"/>
                  <a:pt x="63280" y="3632561"/>
                </a:cubicBezTo>
                <a:cubicBezTo>
                  <a:pt x="62496" y="3623323"/>
                  <a:pt x="61146" y="3614121"/>
                  <a:pt x="60932" y="3604884"/>
                </a:cubicBezTo>
                <a:cubicBezTo>
                  <a:pt x="118706" y="3633516"/>
                  <a:pt x="225976" y="3719973"/>
                  <a:pt x="262550" y="3854282"/>
                </a:cubicBezTo>
                <a:cubicBezTo>
                  <a:pt x="282372" y="3926228"/>
                  <a:pt x="274057" y="3981385"/>
                  <a:pt x="275138" y="3992986"/>
                </a:cubicBezTo>
                <a:cubicBezTo>
                  <a:pt x="280931" y="3986690"/>
                  <a:pt x="283671" y="3978494"/>
                  <a:pt x="287135" y="3970852"/>
                </a:cubicBezTo>
                <a:cubicBezTo>
                  <a:pt x="425448" y="3648558"/>
                  <a:pt x="33813" y="3560794"/>
                  <a:pt x="231190" y="3089583"/>
                </a:cubicBezTo>
                <a:cubicBezTo>
                  <a:pt x="430282" y="3137799"/>
                  <a:pt x="560426" y="3283144"/>
                  <a:pt x="540549" y="3531010"/>
                </a:cubicBezTo>
                <a:cubicBezTo>
                  <a:pt x="538767" y="3550036"/>
                  <a:pt x="535148" y="3568828"/>
                  <a:pt x="532776" y="3587794"/>
                </a:cubicBezTo>
                <a:cubicBezTo>
                  <a:pt x="550091" y="3573223"/>
                  <a:pt x="714941" y="3270687"/>
                  <a:pt x="694442" y="2994526"/>
                </a:cubicBezTo>
                <a:cubicBezTo>
                  <a:pt x="685224" y="2854210"/>
                  <a:pt x="648923" y="2668185"/>
                  <a:pt x="508326" y="2674560"/>
                </a:cubicBezTo>
                <a:cubicBezTo>
                  <a:pt x="446905" y="2684288"/>
                  <a:pt x="430706" y="2722336"/>
                  <a:pt x="390876" y="2735379"/>
                </a:cubicBezTo>
                <a:cubicBezTo>
                  <a:pt x="287013" y="2770239"/>
                  <a:pt x="231048" y="2564630"/>
                  <a:pt x="434547" y="2494806"/>
                </a:cubicBezTo>
                <a:cubicBezTo>
                  <a:pt x="462050" y="2485980"/>
                  <a:pt x="490314" y="2477657"/>
                  <a:pt x="519500" y="2478208"/>
                </a:cubicBezTo>
                <a:cubicBezTo>
                  <a:pt x="519539" y="2355223"/>
                  <a:pt x="519789" y="348846"/>
                  <a:pt x="519341" y="249148"/>
                </a:cubicBezTo>
                <a:cubicBezTo>
                  <a:pt x="476463" y="225458"/>
                  <a:pt x="450943" y="184603"/>
                  <a:pt x="452412" y="118949"/>
                </a:cubicBezTo>
                <a:moveTo>
                  <a:pt x="1289381" y="6241040"/>
                </a:moveTo>
                <a:cubicBezTo>
                  <a:pt x="1550963" y="6281032"/>
                  <a:pt x="1669351" y="6095130"/>
                  <a:pt x="1577873" y="5966918"/>
                </a:cubicBezTo>
                <a:cubicBezTo>
                  <a:pt x="1573450" y="5959356"/>
                  <a:pt x="1563389" y="5960662"/>
                  <a:pt x="1556028" y="5958603"/>
                </a:cubicBezTo>
                <a:cubicBezTo>
                  <a:pt x="882550" y="5823977"/>
                  <a:pt x="716734" y="5371674"/>
                  <a:pt x="743545" y="5167320"/>
                </a:cubicBezTo>
                <a:cubicBezTo>
                  <a:pt x="750395" y="4885081"/>
                  <a:pt x="972235" y="4721114"/>
                  <a:pt x="1158644" y="4756394"/>
                </a:cubicBezTo>
                <a:cubicBezTo>
                  <a:pt x="1396334" y="4794921"/>
                  <a:pt x="1455763" y="5050631"/>
                  <a:pt x="1276366" y="5086703"/>
                </a:cubicBezTo>
                <a:cubicBezTo>
                  <a:pt x="1251666" y="5092563"/>
                  <a:pt x="1194878" y="5095849"/>
                  <a:pt x="1165106" y="5070389"/>
                </a:cubicBezTo>
                <a:cubicBezTo>
                  <a:pt x="1134451" y="5042355"/>
                  <a:pt x="1133580" y="4985258"/>
                  <a:pt x="1137603" y="4944079"/>
                </a:cubicBezTo>
                <a:cubicBezTo>
                  <a:pt x="990524" y="4990168"/>
                  <a:pt x="958938" y="5276209"/>
                  <a:pt x="1176419" y="5382127"/>
                </a:cubicBezTo>
                <a:cubicBezTo>
                  <a:pt x="1624137" y="5606081"/>
                  <a:pt x="1934053" y="5036376"/>
                  <a:pt x="1736272" y="4698505"/>
                </a:cubicBezTo>
                <a:cubicBezTo>
                  <a:pt x="1644972" y="4538538"/>
                  <a:pt x="1412814" y="4401457"/>
                  <a:pt x="1142552" y="4405179"/>
                </a:cubicBezTo>
                <a:cubicBezTo>
                  <a:pt x="152652" y="4434441"/>
                  <a:pt x="257153" y="6107682"/>
                  <a:pt x="1289381" y="62410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26"/>
          <p:cNvSpPr/>
          <p:nvPr/>
        </p:nvSpPr>
        <p:spPr>
          <a:xfrm rot="10800000" flipH="1">
            <a:off x="191800" y="155424"/>
            <a:ext cx="757640" cy="712715"/>
          </a:xfrm>
          <a:custGeom>
            <a:avLst/>
            <a:gdLst/>
            <a:ahLst/>
            <a:cxnLst/>
            <a:rect l="l" t="t" r="r" b="b"/>
            <a:pathLst>
              <a:path w="6734578" h="6335242" extrusionOk="0">
                <a:moveTo>
                  <a:pt x="452412" y="118949"/>
                </a:moveTo>
                <a:cubicBezTo>
                  <a:pt x="456966" y="61598"/>
                  <a:pt x="506789" y="-6780"/>
                  <a:pt x="605054" y="541"/>
                </a:cubicBezTo>
                <a:cubicBezTo>
                  <a:pt x="720690" y="16681"/>
                  <a:pt x="774952" y="180350"/>
                  <a:pt x="640505" y="255499"/>
                </a:cubicBezTo>
                <a:cubicBezTo>
                  <a:pt x="640596" y="496586"/>
                  <a:pt x="640782" y="2444052"/>
                  <a:pt x="640485" y="2513472"/>
                </a:cubicBezTo>
                <a:cubicBezTo>
                  <a:pt x="791084" y="2623675"/>
                  <a:pt x="838056" y="2811918"/>
                  <a:pt x="833902" y="2998513"/>
                </a:cubicBezTo>
                <a:cubicBezTo>
                  <a:pt x="768553" y="3744562"/>
                  <a:pt x="80841" y="4282947"/>
                  <a:pt x="118489" y="5233880"/>
                </a:cubicBezTo>
                <a:cubicBezTo>
                  <a:pt x="124337" y="5283019"/>
                  <a:pt x="112700" y="5711802"/>
                  <a:pt x="353031" y="5982361"/>
                </a:cubicBezTo>
                <a:cubicBezTo>
                  <a:pt x="516973" y="6162245"/>
                  <a:pt x="773357" y="6241674"/>
                  <a:pt x="925824" y="6226746"/>
                </a:cubicBezTo>
                <a:cubicBezTo>
                  <a:pt x="925864" y="6225915"/>
                  <a:pt x="925923" y="6224173"/>
                  <a:pt x="925963" y="6223301"/>
                </a:cubicBezTo>
                <a:cubicBezTo>
                  <a:pt x="525368" y="6019779"/>
                  <a:pt x="30946" y="5320833"/>
                  <a:pt x="622987" y="4070713"/>
                </a:cubicBezTo>
                <a:cubicBezTo>
                  <a:pt x="876250" y="3535361"/>
                  <a:pt x="1125593" y="3311748"/>
                  <a:pt x="1010761" y="2910935"/>
                </a:cubicBezTo>
                <a:cubicBezTo>
                  <a:pt x="1109802" y="2917583"/>
                  <a:pt x="1231473" y="2966329"/>
                  <a:pt x="1281537" y="3063498"/>
                </a:cubicBezTo>
                <a:cubicBezTo>
                  <a:pt x="1430580" y="3349383"/>
                  <a:pt x="985317" y="3693424"/>
                  <a:pt x="920051" y="3787721"/>
                </a:cubicBezTo>
                <a:cubicBezTo>
                  <a:pt x="917525" y="3793581"/>
                  <a:pt x="924965" y="3792156"/>
                  <a:pt x="927194" y="3789266"/>
                </a:cubicBezTo>
                <a:cubicBezTo>
                  <a:pt x="1190451" y="3572154"/>
                  <a:pt x="1246270" y="3730703"/>
                  <a:pt x="1814787" y="3569897"/>
                </a:cubicBezTo>
                <a:cubicBezTo>
                  <a:pt x="1803688" y="3684741"/>
                  <a:pt x="1745533" y="3811123"/>
                  <a:pt x="1643313" y="3894472"/>
                </a:cubicBezTo>
                <a:cubicBezTo>
                  <a:pt x="1484526" y="4022881"/>
                  <a:pt x="1276430" y="4001816"/>
                  <a:pt x="1038106" y="4146579"/>
                </a:cubicBezTo>
                <a:cubicBezTo>
                  <a:pt x="940261" y="4207556"/>
                  <a:pt x="876745" y="4287302"/>
                  <a:pt x="850133" y="4354140"/>
                </a:cubicBezTo>
                <a:cubicBezTo>
                  <a:pt x="866244" y="4348716"/>
                  <a:pt x="937826" y="4307338"/>
                  <a:pt x="1062010" y="4271623"/>
                </a:cubicBezTo>
                <a:cubicBezTo>
                  <a:pt x="1496666" y="4144876"/>
                  <a:pt x="1931634" y="4283224"/>
                  <a:pt x="2090873" y="4664611"/>
                </a:cubicBezTo>
                <a:cubicBezTo>
                  <a:pt x="2381280" y="5373535"/>
                  <a:pt x="1416132" y="5918057"/>
                  <a:pt x="996649" y="5387592"/>
                </a:cubicBezTo>
                <a:cubicBezTo>
                  <a:pt x="858781" y="5210361"/>
                  <a:pt x="894833" y="4978923"/>
                  <a:pt x="1015069" y="4897276"/>
                </a:cubicBezTo>
                <a:cubicBezTo>
                  <a:pt x="1021492" y="4892644"/>
                  <a:pt x="1029379" y="4889634"/>
                  <a:pt x="1033921" y="4882824"/>
                </a:cubicBezTo>
                <a:cubicBezTo>
                  <a:pt x="912033" y="4867183"/>
                  <a:pt x="772794" y="5085515"/>
                  <a:pt x="846926" y="5337067"/>
                </a:cubicBezTo>
                <a:cubicBezTo>
                  <a:pt x="1000276" y="5865751"/>
                  <a:pt x="1952778" y="6035815"/>
                  <a:pt x="2423878" y="5565852"/>
                </a:cubicBezTo>
                <a:cubicBezTo>
                  <a:pt x="2576765" y="5417090"/>
                  <a:pt x="2695026" y="5136395"/>
                  <a:pt x="2600265" y="4949187"/>
                </a:cubicBezTo>
                <a:cubicBezTo>
                  <a:pt x="2528229" y="4799791"/>
                  <a:pt x="2370859" y="4805255"/>
                  <a:pt x="2351588" y="4622639"/>
                </a:cubicBezTo>
                <a:cubicBezTo>
                  <a:pt x="2340651" y="4421255"/>
                  <a:pt x="2591558" y="4383877"/>
                  <a:pt x="2685392" y="4560434"/>
                </a:cubicBezTo>
                <a:cubicBezTo>
                  <a:pt x="2688445" y="4565542"/>
                  <a:pt x="2690500" y="4572194"/>
                  <a:pt x="2696705" y="4574333"/>
                </a:cubicBezTo>
                <a:cubicBezTo>
                  <a:pt x="2665959" y="4395953"/>
                  <a:pt x="2507377" y="4126385"/>
                  <a:pt x="2364737" y="4017338"/>
                </a:cubicBezTo>
                <a:cubicBezTo>
                  <a:pt x="2364698" y="4016427"/>
                  <a:pt x="2364638" y="4014645"/>
                  <a:pt x="2364599" y="4013735"/>
                </a:cubicBezTo>
                <a:cubicBezTo>
                  <a:pt x="2484705" y="3983760"/>
                  <a:pt x="2568759" y="3995718"/>
                  <a:pt x="2601002" y="3996312"/>
                </a:cubicBezTo>
                <a:cubicBezTo>
                  <a:pt x="2451642" y="3551734"/>
                  <a:pt x="2674246" y="3296701"/>
                  <a:pt x="2919816" y="3271071"/>
                </a:cubicBezTo>
                <a:cubicBezTo>
                  <a:pt x="3026950" y="3254104"/>
                  <a:pt x="3229423" y="3311348"/>
                  <a:pt x="3224731" y="3464350"/>
                </a:cubicBezTo>
                <a:cubicBezTo>
                  <a:pt x="3226814" y="3544274"/>
                  <a:pt x="3163738" y="3622128"/>
                  <a:pt x="3144768" y="3553805"/>
                </a:cubicBezTo>
                <a:cubicBezTo>
                  <a:pt x="3138591" y="3534162"/>
                  <a:pt x="3148561" y="3466765"/>
                  <a:pt x="3090644" y="3423127"/>
                </a:cubicBezTo>
                <a:cubicBezTo>
                  <a:pt x="3027968" y="3374571"/>
                  <a:pt x="2923237" y="3388544"/>
                  <a:pt x="2871897" y="3467443"/>
                </a:cubicBezTo>
                <a:cubicBezTo>
                  <a:pt x="2653055" y="3789107"/>
                  <a:pt x="3589346" y="4336084"/>
                  <a:pt x="3279714" y="4724203"/>
                </a:cubicBezTo>
                <a:cubicBezTo>
                  <a:pt x="3411156" y="4717828"/>
                  <a:pt x="3486491" y="4809294"/>
                  <a:pt x="3508974" y="4904443"/>
                </a:cubicBezTo>
                <a:cubicBezTo>
                  <a:pt x="3437167" y="4900523"/>
                  <a:pt x="3423324" y="4860056"/>
                  <a:pt x="3225963" y="5186009"/>
                </a:cubicBezTo>
                <a:cubicBezTo>
                  <a:pt x="3124498" y="5349659"/>
                  <a:pt x="2986075" y="5498183"/>
                  <a:pt x="2846314" y="5604498"/>
                </a:cubicBezTo>
                <a:cubicBezTo>
                  <a:pt x="2840303" y="5609328"/>
                  <a:pt x="2832436" y="5612892"/>
                  <a:pt x="2829850" y="5620811"/>
                </a:cubicBezTo>
                <a:cubicBezTo>
                  <a:pt x="2876134" y="5611427"/>
                  <a:pt x="3012739" y="5506617"/>
                  <a:pt x="3056718" y="5470505"/>
                </a:cubicBezTo>
                <a:cubicBezTo>
                  <a:pt x="3431410" y="5162727"/>
                  <a:pt x="3566424" y="4934457"/>
                  <a:pt x="4004742" y="5032853"/>
                </a:cubicBezTo>
                <a:cubicBezTo>
                  <a:pt x="4089991" y="5052690"/>
                  <a:pt x="4127489" y="5070785"/>
                  <a:pt x="4142654" y="5075299"/>
                </a:cubicBezTo>
                <a:cubicBezTo>
                  <a:pt x="4107453" y="5178367"/>
                  <a:pt x="4045248" y="5218319"/>
                  <a:pt x="3964908" y="5243740"/>
                </a:cubicBezTo>
                <a:cubicBezTo>
                  <a:pt x="3964433" y="5244809"/>
                  <a:pt x="3963562" y="5246908"/>
                  <a:pt x="3963087" y="5247977"/>
                </a:cubicBezTo>
                <a:cubicBezTo>
                  <a:pt x="4076173" y="5256371"/>
                  <a:pt x="4175044" y="5340631"/>
                  <a:pt x="4199514" y="5448886"/>
                </a:cubicBezTo>
                <a:cubicBezTo>
                  <a:pt x="4960665" y="5449045"/>
                  <a:pt x="5721855" y="5448965"/>
                  <a:pt x="6483006" y="5448926"/>
                </a:cubicBezTo>
                <a:cubicBezTo>
                  <a:pt x="6543548" y="5345778"/>
                  <a:pt x="6691874" y="5365576"/>
                  <a:pt x="6726917" y="5472445"/>
                </a:cubicBezTo>
                <a:cubicBezTo>
                  <a:pt x="6778589" y="5629799"/>
                  <a:pt x="6554833" y="5724117"/>
                  <a:pt x="6477146" y="5569614"/>
                </a:cubicBezTo>
                <a:cubicBezTo>
                  <a:pt x="5324630" y="5569891"/>
                  <a:pt x="4195356" y="5569376"/>
                  <a:pt x="4188427" y="5569930"/>
                </a:cubicBezTo>
                <a:cubicBezTo>
                  <a:pt x="4183161" y="5574405"/>
                  <a:pt x="4180706" y="5581136"/>
                  <a:pt x="4176746" y="5586680"/>
                </a:cubicBezTo>
                <a:cubicBezTo>
                  <a:pt x="4088804" y="5712397"/>
                  <a:pt x="3943962" y="5673394"/>
                  <a:pt x="3920086" y="5660249"/>
                </a:cubicBezTo>
                <a:cubicBezTo>
                  <a:pt x="3930579" y="5659061"/>
                  <a:pt x="3941151" y="5660447"/>
                  <a:pt x="3951683" y="5659655"/>
                </a:cubicBezTo>
                <a:cubicBezTo>
                  <a:pt x="4118501" y="5649875"/>
                  <a:pt x="4112086" y="5445322"/>
                  <a:pt x="3997891" y="5371872"/>
                </a:cubicBezTo>
                <a:cubicBezTo>
                  <a:pt x="3957702" y="5343561"/>
                  <a:pt x="3877322" y="5325664"/>
                  <a:pt x="3826283" y="5321269"/>
                </a:cubicBezTo>
                <a:cubicBezTo>
                  <a:pt x="3287245" y="5301708"/>
                  <a:pt x="2833956" y="5979074"/>
                  <a:pt x="1783229" y="5986677"/>
                </a:cubicBezTo>
                <a:cubicBezTo>
                  <a:pt x="1788329" y="6186557"/>
                  <a:pt x="1574737" y="6358086"/>
                  <a:pt x="1222845" y="6315401"/>
                </a:cubicBezTo>
                <a:cubicBezTo>
                  <a:pt x="1086635" y="6298336"/>
                  <a:pt x="1131667" y="6286100"/>
                  <a:pt x="1085685" y="6299880"/>
                </a:cubicBezTo>
                <a:cubicBezTo>
                  <a:pt x="794449" y="6398196"/>
                  <a:pt x="470282" y="6281112"/>
                  <a:pt x="301311" y="6076955"/>
                </a:cubicBezTo>
                <a:cubicBezTo>
                  <a:pt x="81585" y="5827660"/>
                  <a:pt x="-29014" y="5354846"/>
                  <a:pt x="39479" y="4899217"/>
                </a:cubicBezTo>
                <a:cubicBezTo>
                  <a:pt x="53108" y="4804701"/>
                  <a:pt x="101736" y="4620778"/>
                  <a:pt x="61637" y="4412702"/>
                </a:cubicBezTo>
                <a:cubicBezTo>
                  <a:pt x="42492" y="4310704"/>
                  <a:pt x="252" y="4204230"/>
                  <a:pt x="192" y="4102469"/>
                </a:cubicBezTo>
                <a:cubicBezTo>
                  <a:pt x="-4448" y="3903539"/>
                  <a:pt x="76632" y="3742424"/>
                  <a:pt x="63280" y="3632561"/>
                </a:cubicBezTo>
                <a:cubicBezTo>
                  <a:pt x="62496" y="3623323"/>
                  <a:pt x="61146" y="3614121"/>
                  <a:pt x="60932" y="3604884"/>
                </a:cubicBezTo>
                <a:cubicBezTo>
                  <a:pt x="118706" y="3633516"/>
                  <a:pt x="225976" y="3719973"/>
                  <a:pt x="262550" y="3854282"/>
                </a:cubicBezTo>
                <a:cubicBezTo>
                  <a:pt x="282372" y="3926228"/>
                  <a:pt x="274057" y="3981385"/>
                  <a:pt x="275138" y="3992986"/>
                </a:cubicBezTo>
                <a:cubicBezTo>
                  <a:pt x="280931" y="3986690"/>
                  <a:pt x="283671" y="3978494"/>
                  <a:pt x="287135" y="3970852"/>
                </a:cubicBezTo>
                <a:cubicBezTo>
                  <a:pt x="425448" y="3648558"/>
                  <a:pt x="33813" y="3560794"/>
                  <a:pt x="231190" y="3089583"/>
                </a:cubicBezTo>
                <a:cubicBezTo>
                  <a:pt x="430282" y="3137799"/>
                  <a:pt x="560426" y="3283144"/>
                  <a:pt x="540549" y="3531010"/>
                </a:cubicBezTo>
                <a:cubicBezTo>
                  <a:pt x="538767" y="3550036"/>
                  <a:pt x="535148" y="3568828"/>
                  <a:pt x="532776" y="3587794"/>
                </a:cubicBezTo>
                <a:cubicBezTo>
                  <a:pt x="550091" y="3573223"/>
                  <a:pt x="714941" y="3270687"/>
                  <a:pt x="694442" y="2994526"/>
                </a:cubicBezTo>
                <a:cubicBezTo>
                  <a:pt x="685224" y="2854210"/>
                  <a:pt x="648923" y="2668185"/>
                  <a:pt x="508326" y="2674560"/>
                </a:cubicBezTo>
                <a:cubicBezTo>
                  <a:pt x="446905" y="2684288"/>
                  <a:pt x="430706" y="2722336"/>
                  <a:pt x="390876" y="2735379"/>
                </a:cubicBezTo>
                <a:cubicBezTo>
                  <a:pt x="287013" y="2770239"/>
                  <a:pt x="231048" y="2564630"/>
                  <a:pt x="434547" y="2494806"/>
                </a:cubicBezTo>
                <a:cubicBezTo>
                  <a:pt x="462050" y="2485980"/>
                  <a:pt x="490314" y="2477657"/>
                  <a:pt x="519500" y="2478208"/>
                </a:cubicBezTo>
                <a:cubicBezTo>
                  <a:pt x="519539" y="2355223"/>
                  <a:pt x="519789" y="348846"/>
                  <a:pt x="519341" y="249148"/>
                </a:cubicBezTo>
                <a:cubicBezTo>
                  <a:pt x="476463" y="225458"/>
                  <a:pt x="450943" y="184603"/>
                  <a:pt x="452412" y="118949"/>
                </a:cubicBezTo>
                <a:moveTo>
                  <a:pt x="1289381" y="6241040"/>
                </a:moveTo>
                <a:cubicBezTo>
                  <a:pt x="1550963" y="6281032"/>
                  <a:pt x="1669351" y="6095130"/>
                  <a:pt x="1577873" y="5966918"/>
                </a:cubicBezTo>
                <a:cubicBezTo>
                  <a:pt x="1573450" y="5959356"/>
                  <a:pt x="1563389" y="5960662"/>
                  <a:pt x="1556028" y="5958603"/>
                </a:cubicBezTo>
                <a:cubicBezTo>
                  <a:pt x="882550" y="5823977"/>
                  <a:pt x="716734" y="5371674"/>
                  <a:pt x="743545" y="5167320"/>
                </a:cubicBezTo>
                <a:cubicBezTo>
                  <a:pt x="750395" y="4885081"/>
                  <a:pt x="972235" y="4721114"/>
                  <a:pt x="1158644" y="4756394"/>
                </a:cubicBezTo>
                <a:cubicBezTo>
                  <a:pt x="1396334" y="4794921"/>
                  <a:pt x="1455763" y="5050631"/>
                  <a:pt x="1276366" y="5086703"/>
                </a:cubicBezTo>
                <a:cubicBezTo>
                  <a:pt x="1251666" y="5092563"/>
                  <a:pt x="1194878" y="5095849"/>
                  <a:pt x="1165106" y="5070389"/>
                </a:cubicBezTo>
                <a:cubicBezTo>
                  <a:pt x="1134451" y="5042355"/>
                  <a:pt x="1133580" y="4985258"/>
                  <a:pt x="1137603" y="4944079"/>
                </a:cubicBezTo>
                <a:cubicBezTo>
                  <a:pt x="990524" y="4990168"/>
                  <a:pt x="958938" y="5276209"/>
                  <a:pt x="1176419" y="5382127"/>
                </a:cubicBezTo>
                <a:cubicBezTo>
                  <a:pt x="1624137" y="5606081"/>
                  <a:pt x="1934053" y="5036376"/>
                  <a:pt x="1736272" y="4698505"/>
                </a:cubicBezTo>
                <a:cubicBezTo>
                  <a:pt x="1644972" y="4538538"/>
                  <a:pt x="1412814" y="4401457"/>
                  <a:pt x="1142552" y="4405179"/>
                </a:cubicBezTo>
                <a:cubicBezTo>
                  <a:pt x="152652" y="4434441"/>
                  <a:pt x="257153" y="6107682"/>
                  <a:pt x="1289381" y="62410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26"/>
          <p:cNvSpPr/>
          <p:nvPr/>
        </p:nvSpPr>
        <p:spPr>
          <a:xfrm rot="10800000">
            <a:off x="11242550" y="155424"/>
            <a:ext cx="757640" cy="712715"/>
          </a:xfrm>
          <a:custGeom>
            <a:avLst/>
            <a:gdLst/>
            <a:ahLst/>
            <a:cxnLst/>
            <a:rect l="l" t="t" r="r" b="b"/>
            <a:pathLst>
              <a:path w="6734578" h="6335242" extrusionOk="0">
                <a:moveTo>
                  <a:pt x="452412" y="118949"/>
                </a:moveTo>
                <a:cubicBezTo>
                  <a:pt x="456966" y="61598"/>
                  <a:pt x="506789" y="-6780"/>
                  <a:pt x="605054" y="541"/>
                </a:cubicBezTo>
                <a:cubicBezTo>
                  <a:pt x="720690" y="16681"/>
                  <a:pt x="774952" y="180350"/>
                  <a:pt x="640505" y="255499"/>
                </a:cubicBezTo>
                <a:cubicBezTo>
                  <a:pt x="640596" y="496586"/>
                  <a:pt x="640782" y="2444052"/>
                  <a:pt x="640485" y="2513472"/>
                </a:cubicBezTo>
                <a:cubicBezTo>
                  <a:pt x="791084" y="2623675"/>
                  <a:pt x="838056" y="2811918"/>
                  <a:pt x="833902" y="2998513"/>
                </a:cubicBezTo>
                <a:cubicBezTo>
                  <a:pt x="768553" y="3744562"/>
                  <a:pt x="80841" y="4282947"/>
                  <a:pt x="118489" y="5233880"/>
                </a:cubicBezTo>
                <a:cubicBezTo>
                  <a:pt x="124337" y="5283019"/>
                  <a:pt x="112700" y="5711802"/>
                  <a:pt x="353031" y="5982361"/>
                </a:cubicBezTo>
                <a:cubicBezTo>
                  <a:pt x="516973" y="6162245"/>
                  <a:pt x="773357" y="6241674"/>
                  <a:pt x="925824" y="6226746"/>
                </a:cubicBezTo>
                <a:cubicBezTo>
                  <a:pt x="925864" y="6225915"/>
                  <a:pt x="925923" y="6224173"/>
                  <a:pt x="925963" y="6223301"/>
                </a:cubicBezTo>
                <a:cubicBezTo>
                  <a:pt x="525368" y="6019779"/>
                  <a:pt x="30946" y="5320833"/>
                  <a:pt x="622987" y="4070713"/>
                </a:cubicBezTo>
                <a:cubicBezTo>
                  <a:pt x="876250" y="3535361"/>
                  <a:pt x="1125593" y="3311748"/>
                  <a:pt x="1010761" y="2910935"/>
                </a:cubicBezTo>
                <a:cubicBezTo>
                  <a:pt x="1109802" y="2917583"/>
                  <a:pt x="1231473" y="2966329"/>
                  <a:pt x="1281537" y="3063498"/>
                </a:cubicBezTo>
                <a:cubicBezTo>
                  <a:pt x="1430580" y="3349383"/>
                  <a:pt x="985317" y="3693424"/>
                  <a:pt x="920051" y="3787721"/>
                </a:cubicBezTo>
                <a:cubicBezTo>
                  <a:pt x="917525" y="3793581"/>
                  <a:pt x="924965" y="3792156"/>
                  <a:pt x="927194" y="3789266"/>
                </a:cubicBezTo>
                <a:cubicBezTo>
                  <a:pt x="1190451" y="3572154"/>
                  <a:pt x="1246270" y="3730703"/>
                  <a:pt x="1814787" y="3569897"/>
                </a:cubicBezTo>
                <a:cubicBezTo>
                  <a:pt x="1803688" y="3684741"/>
                  <a:pt x="1745533" y="3811123"/>
                  <a:pt x="1643313" y="3894472"/>
                </a:cubicBezTo>
                <a:cubicBezTo>
                  <a:pt x="1484526" y="4022881"/>
                  <a:pt x="1276430" y="4001816"/>
                  <a:pt x="1038106" y="4146579"/>
                </a:cubicBezTo>
                <a:cubicBezTo>
                  <a:pt x="940261" y="4207556"/>
                  <a:pt x="876745" y="4287302"/>
                  <a:pt x="850133" y="4354140"/>
                </a:cubicBezTo>
                <a:cubicBezTo>
                  <a:pt x="866244" y="4348716"/>
                  <a:pt x="937826" y="4307338"/>
                  <a:pt x="1062010" y="4271623"/>
                </a:cubicBezTo>
                <a:cubicBezTo>
                  <a:pt x="1496666" y="4144876"/>
                  <a:pt x="1931634" y="4283224"/>
                  <a:pt x="2090873" y="4664611"/>
                </a:cubicBezTo>
                <a:cubicBezTo>
                  <a:pt x="2381280" y="5373535"/>
                  <a:pt x="1416132" y="5918057"/>
                  <a:pt x="996649" y="5387592"/>
                </a:cubicBezTo>
                <a:cubicBezTo>
                  <a:pt x="858781" y="5210361"/>
                  <a:pt x="894833" y="4978923"/>
                  <a:pt x="1015069" y="4897276"/>
                </a:cubicBezTo>
                <a:cubicBezTo>
                  <a:pt x="1021492" y="4892644"/>
                  <a:pt x="1029379" y="4889634"/>
                  <a:pt x="1033921" y="4882824"/>
                </a:cubicBezTo>
                <a:cubicBezTo>
                  <a:pt x="912033" y="4867183"/>
                  <a:pt x="772794" y="5085515"/>
                  <a:pt x="846926" y="5337067"/>
                </a:cubicBezTo>
                <a:cubicBezTo>
                  <a:pt x="1000276" y="5865751"/>
                  <a:pt x="1952778" y="6035815"/>
                  <a:pt x="2423878" y="5565852"/>
                </a:cubicBezTo>
                <a:cubicBezTo>
                  <a:pt x="2576765" y="5417090"/>
                  <a:pt x="2695026" y="5136395"/>
                  <a:pt x="2600265" y="4949187"/>
                </a:cubicBezTo>
                <a:cubicBezTo>
                  <a:pt x="2528229" y="4799791"/>
                  <a:pt x="2370859" y="4805255"/>
                  <a:pt x="2351588" y="4622639"/>
                </a:cubicBezTo>
                <a:cubicBezTo>
                  <a:pt x="2340651" y="4421255"/>
                  <a:pt x="2591558" y="4383877"/>
                  <a:pt x="2685392" y="4560434"/>
                </a:cubicBezTo>
                <a:cubicBezTo>
                  <a:pt x="2688445" y="4565542"/>
                  <a:pt x="2690500" y="4572194"/>
                  <a:pt x="2696705" y="4574333"/>
                </a:cubicBezTo>
                <a:cubicBezTo>
                  <a:pt x="2665959" y="4395953"/>
                  <a:pt x="2507377" y="4126385"/>
                  <a:pt x="2364737" y="4017338"/>
                </a:cubicBezTo>
                <a:cubicBezTo>
                  <a:pt x="2364698" y="4016427"/>
                  <a:pt x="2364638" y="4014645"/>
                  <a:pt x="2364599" y="4013735"/>
                </a:cubicBezTo>
                <a:cubicBezTo>
                  <a:pt x="2484705" y="3983760"/>
                  <a:pt x="2568759" y="3995718"/>
                  <a:pt x="2601002" y="3996312"/>
                </a:cubicBezTo>
                <a:cubicBezTo>
                  <a:pt x="2451642" y="3551734"/>
                  <a:pt x="2674246" y="3296701"/>
                  <a:pt x="2919816" y="3271071"/>
                </a:cubicBezTo>
                <a:cubicBezTo>
                  <a:pt x="3026950" y="3254104"/>
                  <a:pt x="3229423" y="3311348"/>
                  <a:pt x="3224731" y="3464350"/>
                </a:cubicBezTo>
                <a:cubicBezTo>
                  <a:pt x="3226814" y="3544274"/>
                  <a:pt x="3163738" y="3622128"/>
                  <a:pt x="3144768" y="3553805"/>
                </a:cubicBezTo>
                <a:cubicBezTo>
                  <a:pt x="3138591" y="3534162"/>
                  <a:pt x="3148561" y="3466765"/>
                  <a:pt x="3090644" y="3423127"/>
                </a:cubicBezTo>
                <a:cubicBezTo>
                  <a:pt x="3027968" y="3374571"/>
                  <a:pt x="2923237" y="3388544"/>
                  <a:pt x="2871897" y="3467443"/>
                </a:cubicBezTo>
                <a:cubicBezTo>
                  <a:pt x="2653055" y="3789107"/>
                  <a:pt x="3589346" y="4336084"/>
                  <a:pt x="3279714" y="4724203"/>
                </a:cubicBezTo>
                <a:cubicBezTo>
                  <a:pt x="3411156" y="4717828"/>
                  <a:pt x="3486491" y="4809294"/>
                  <a:pt x="3508974" y="4904443"/>
                </a:cubicBezTo>
                <a:cubicBezTo>
                  <a:pt x="3437167" y="4900523"/>
                  <a:pt x="3423324" y="4860056"/>
                  <a:pt x="3225963" y="5186009"/>
                </a:cubicBezTo>
                <a:cubicBezTo>
                  <a:pt x="3124498" y="5349659"/>
                  <a:pt x="2986075" y="5498183"/>
                  <a:pt x="2846314" y="5604498"/>
                </a:cubicBezTo>
                <a:cubicBezTo>
                  <a:pt x="2840303" y="5609328"/>
                  <a:pt x="2832436" y="5612892"/>
                  <a:pt x="2829850" y="5620811"/>
                </a:cubicBezTo>
                <a:cubicBezTo>
                  <a:pt x="2876134" y="5611427"/>
                  <a:pt x="3012739" y="5506617"/>
                  <a:pt x="3056718" y="5470505"/>
                </a:cubicBezTo>
                <a:cubicBezTo>
                  <a:pt x="3431410" y="5162727"/>
                  <a:pt x="3566424" y="4934457"/>
                  <a:pt x="4004742" y="5032853"/>
                </a:cubicBezTo>
                <a:cubicBezTo>
                  <a:pt x="4089991" y="5052690"/>
                  <a:pt x="4127489" y="5070785"/>
                  <a:pt x="4142654" y="5075299"/>
                </a:cubicBezTo>
                <a:cubicBezTo>
                  <a:pt x="4107453" y="5178367"/>
                  <a:pt x="4045248" y="5218319"/>
                  <a:pt x="3964908" y="5243740"/>
                </a:cubicBezTo>
                <a:cubicBezTo>
                  <a:pt x="3964433" y="5244809"/>
                  <a:pt x="3963562" y="5246908"/>
                  <a:pt x="3963087" y="5247977"/>
                </a:cubicBezTo>
                <a:cubicBezTo>
                  <a:pt x="4076173" y="5256371"/>
                  <a:pt x="4175044" y="5340631"/>
                  <a:pt x="4199514" y="5448886"/>
                </a:cubicBezTo>
                <a:cubicBezTo>
                  <a:pt x="4960665" y="5449045"/>
                  <a:pt x="5721855" y="5448965"/>
                  <a:pt x="6483006" y="5448926"/>
                </a:cubicBezTo>
                <a:cubicBezTo>
                  <a:pt x="6543548" y="5345778"/>
                  <a:pt x="6691874" y="5365576"/>
                  <a:pt x="6726917" y="5472445"/>
                </a:cubicBezTo>
                <a:cubicBezTo>
                  <a:pt x="6778589" y="5629799"/>
                  <a:pt x="6554833" y="5724117"/>
                  <a:pt x="6477146" y="5569614"/>
                </a:cubicBezTo>
                <a:cubicBezTo>
                  <a:pt x="5324630" y="5569891"/>
                  <a:pt x="4195356" y="5569376"/>
                  <a:pt x="4188427" y="5569930"/>
                </a:cubicBezTo>
                <a:cubicBezTo>
                  <a:pt x="4183161" y="5574405"/>
                  <a:pt x="4180706" y="5581136"/>
                  <a:pt x="4176746" y="5586680"/>
                </a:cubicBezTo>
                <a:cubicBezTo>
                  <a:pt x="4088804" y="5712397"/>
                  <a:pt x="3943962" y="5673394"/>
                  <a:pt x="3920086" y="5660249"/>
                </a:cubicBezTo>
                <a:cubicBezTo>
                  <a:pt x="3930579" y="5659061"/>
                  <a:pt x="3941151" y="5660447"/>
                  <a:pt x="3951683" y="5659655"/>
                </a:cubicBezTo>
                <a:cubicBezTo>
                  <a:pt x="4118501" y="5649875"/>
                  <a:pt x="4112086" y="5445322"/>
                  <a:pt x="3997891" y="5371872"/>
                </a:cubicBezTo>
                <a:cubicBezTo>
                  <a:pt x="3957702" y="5343561"/>
                  <a:pt x="3877322" y="5325664"/>
                  <a:pt x="3826283" y="5321269"/>
                </a:cubicBezTo>
                <a:cubicBezTo>
                  <a:pt x="3287245" y="5301708"/>
                  <a:pt x="2833956" y="5979074"/>
                  <a:pt x="1783229" y="5986677"/>
                </a:cubicBezTo>
                <a:cubicBezTo>
                  <a:pt x="1788329" y="6186557"/>
                  <a:pt x="1574737" y="6358086"/>
                  <a:pt x="1222845" y="6315401"/>
                </a:cubicBezTo>
                <a:cubicBezTo>
                  <a:pt x="1086635" y="6298336"/>
                  <a:pt x="1131667" y="6286100"/>
                  <a:pt x="1085685" y="6299880"/>
                </a:cubicBezTo>
                <a:cubicBezTo>
                  <a:pt x="794449" y="6398196"/>
                  <a:pt x="470282" y="6281112"/>
                  <a:pt x="301311" y="6076955"/>
                </a:cubicBezTo>
                <a:cubicBezTo>
                  <a:pt x="81585" y="5827660"/>
                  <a:pt x="-29014" y="5354846"/>
                  <a:pt x="39479" y="4899217"/>
                </a:cubicBezTo>
                <a:cubicBezTo>
                  <a:pt x="53108" y="4804701"/>
                  <a:pt x="101736" y="4620778"/>
                  <a:pt x="61637" y="4412702"/>
                </a:cubicBezTo>
                <a:cubicBezTo>
                  <a:pt x="42492" y="4310704"/>
                  <a:pt x="252" y="4204230"/>
                  <a:pt x="192" y="4102469"/>
                </a:cubicBezTo>
                <a:cubicBezTo>
                  <a:pt x="-4448" y="3903539"/>
                  <a:pt x="76632" y="3742424"/>
                  <a:pt x="63280" y="3632561"/>
                </a:cubicBezTo>
                <a:cubicBezTo>
                  <a:pt x="62496" y="3623323"/>
                  <a:pt x="61146" y="3614121"/>
                  <a:pt x="60932" y="3604884"/>
                </a:cubicBezTo>
                <a:cubicBezTo>
                  <a:pt x="118706" y="3633516"/>
                  <a:pt x="225976" y="3719973"/>
                  <a:pt x="262550" y="3854282"/>
                </a:cubicBezTo>
                <a:cubicBezTo>
                  <a:pt x="282372" y="3926228"/>
                  <a:pt x="274057" y="3981385"/>
                  <a:pt x="275138" y="3992986"/>
                </a:cubicBezTo>
                <a:cubicBezTo>
                  <a:pt x="280931" y="3986690"/>
                  <a:pt x="283671" y="3978494"/>
                  <a:pt x="287135" y="3970852"/>
                </a:cubicBezTo>
                <a:cubicBezTo>
                  <a:pt x="425448" y="3648558"/>
                  <a:pt x="33813" y="3560794"/>
                  <a:pt x="231190" y="3089583"/>
                </a:cubicBezTo>
                <a:cubicBezTo>
                  <a:pt x="430282" y="3137799"/>
                  <a:pt x="560426" y="3283144"/>
                  <a:pt x="540549" y="3531010"/>
                </a:cubicBezTo>
                <a:cubicBezTo>
                  <a:pt x="538767" y="3550036"/>
                  <a:pt x="535148" y="3568828"/>
                  <a:pt x="532776" y="3587794"/>
                </a:cubicBezTo>
                <a:cubicBezTo>
                  <a:pt x="550091" y="3573223"/>
                  <a:pt x="714941" y="3270687"/>
                  <a:pt x="694442" y="2994526"/>
                </a:cubicBezTo>
                <a:cubicBezTo>
                  <a:pt x="685224" y="2854210"/>
                  <a:pt x="648923" y="2668185"/>
                  <a:pt x="508326" y="2674560"/>
                </a:cubicBezTo>
                <a:cubicBezTo>
                  <a:pt x="446905" y="2684288"/>
                  <a:pt x="430706" y="2722336"/>
                  <a:pt x="390876" y="2735379"/>
                </a:cubicBezTo>
                <a:cubicBezTo>
                  <a:pt x="287013" y="2770239"/>
                  <a:pt x="231048" y="2564630"/>
                  <a:pt x="434547" y="2494806"/>
                </a:cubicBezTo>
                <a:cubicBezTo>
                  <a:pt x="462050" y="2485980"/>
                  <a:pt x="490314" y="2477657"/>
                  <a:pt x="519500" y="2478208"/>
                </a:cubicBezTo>
                <a:cubicBezTo>
                  <a:pt x="519539" y="2355223"/>
                  <a:pt x="519789" y="348846"/>
                  <a:pt x="519341" y="249148"/>
                </a:cubicBezTo>
                <a:cubicBezTo>
                  <a:pt x="476463" y="225458"/>
                  <a:pt x="450943" y="184603"/>
                  <a:pt x="452412" y="118949"/>
                </a:cubicBezTo>
                <a:moveTo>
                  <a:pt x="1289381" y="6241040"/>
                </a:moveTo>
                <a:cubicBezTo>
                  <a:pt x="1550963" y="6281032"/>
                  <a:pt x="1669351" y="6095130"/>
                  <a:pt x="1577873" y="5966918"/>
                </a:cubicBezTo>
                <a:cubicBezTo>
                  <a:pt x="1573450" y="5959356"/>
                  <a:pt x="1563389" y="5960662"/>
                  <a:pt x="1556028" y="5958603"/>
                </a:cubicBezTo>
                <a:cubicBezTo>
                  <a:pt x="882550" y="5823977"/>
                  <a:pt x="716734" y="5371674"/>
                  <a:pt x="743545" y="5167320"/>
                </a:cubicBezTo>
                <a:cubicBezTo>
                  <a:pt x="750395" y="4885081"/>
                  <a:pt x="972235" y="4721114"/>
                  <a:pt x="1158644" y="4756394"/>
                </a:cubicBezTo>
                <a:cubicBezTo>
                  <a:pt x="1396334" y="4794921"/>
                  <a:pt x="1455763" y="5050631"/>
                  <a:pt x="1276366" y="5086703"/>
                </a:cubicBezTo>
                <a:cubicBezTo>
                  <a:pt x="1251666" y="5092563"/>
                  <a:pt x="1194878" y="5095849"/>
                  <a:pt x="1165106" y="5070389"/>
                </a:cubicBezTo>
                <a:cubicBezTo>
                  <a:pt x="1134451" y="5042355"/>
                  <a:pt x="1133580" y="4985258"/>
                  <a:pt x="1137603" y="4944079"/>
                </a:cubicBezTo>
                <a:cubicBezTo>
                  <a:pt x="990524" y="4990168"/>
                  <a:pt x="958938" y="5276209"/>
                  <a:pt x="1176419" y="5382127"/>
                </a:cubicBezTo>
                <a:cubicBezTo>
                  <a:pt x="1624137" y="5606081"/>
                  <a:pt x="1934053" y="5036376"/>
                  <a:pt x="1736272" y="4698505"/>
                </a:cubicBezTo>
                <a:cubicBezTo>
                  <a:pt x="1644972" y="4538538"/>
                  <a:pt x="1412814" y="4401457"/>
                  <a:pt x="1142552" y="4405179"/>
                </a:cubicBezTo>
                <a:cubicBezTo>
                  <a:pt x="152652" y="4434441"/>
                  <a:pt x="257153" y="6107682"/>
                  <a:pt x="1289381" y="62410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Title 1">
            <a:extLst>
              <a:ext uri="{FF2B5EF4-FFF2-40B4-BE49-F238E27FC236}">
                <a16:creationId xmlns:a16="http://schemas.microsoft.com/office/drawing/2014/main" id="{573D1643-58A3-1251-7D43-55FB8D037178}"/>
              </a:ext>
            </a:extLst>
          </p:cNvPr>
          <p:cNvSpPr>
            <a:spLocks noGrp="1"/>
          </p:cNvSpPr>
          <p:nvPr>
            <p:ph type="title"/>
          </p:nvPr>
        </p:nvSpPr>
        <p:spPr>
          <a:xfrm>
            <a:off x="568279" y="414670"/>
            <a:ext cx="11004698" cy="1084521"/>
          </a:xfrm>
        </p:spPr>
        <p:txBody>
          <a:bodyPr/>
          <a:lstStyle/>
          <a:p>
            <a:r>
              <a:rPr lang="en-US" sz="3600" dirty="0">
                <a:solidFill>
                  <a:srgbClr val="FFC726"/>
                </a:solidFill>
              </a:rPr>
              <a:t>Let’s get literal… </a:t>
            </a:r>
            <a:br>
              <a:rPr lang="en-US" sz="4400" dirty="0"/>
            </a:br>
            <a:r>
              <a:rPr lang="en-US" sz="4400" dirty="0"/>
              <a:t>Which Movie is the "Darkest"?</a:t>
            </a:r>
          </a:p>
        </p:txBody>
      </p:sp>
      <p:sp>
        <p:nvSpPr>
          <p:cNvPr id="7" name="Text Placeholder 2">
            <a:extLst>
              <a:ext uri="{FF2B5EF4-FFF2-40B4-BE49-F238E27FC236}">
                <a16:creationId xmlns:a16="http://schemas.microsoft.com/office/drawing/2014/main" id="{53BF2C75-ECF1-E7DA-0551-1539BAEE3B40}"/>
              </a:ext>
            </a:extLst>
          </p:cNvPr>
          <p:cNvSpPr txBox="1">
            <a:spLocks/>
          </p:cNvSpPr>
          <p:nvPr/>
        </p:nvSpPr>
        <p:spPr>
          <a:xfrm>
            <a:off x="568279" y="1499191"/>
            <a:ext cx="11159433" cy="521912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55600" algn="ct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1pPr>
            <a:lvl2pPr marL="914400" marR="0" lvl="1"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2pPr>
            <a:lvl3pPr marL="1371600" marR="0" lvl="2"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3pPr>
            <a:lvl4pPr marL="1828800" marR="0" lvl="3"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4pPr>
            <a:lvl5pPr marL="2286000" marR="0" lvl="4"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5pPr>
            <a:lvl6pPr marL="2743200" marR="0" lvl="5"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6pPr>
            <a:lvl7pPr marL="3200400" marR="0" lvl="6"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7pPr>
            <a:lvl8pPr marL="3657600" marR="0" lvl="7"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8pPr>
            <a:lvl9pPr marL="4114800" marR="0" lvl="8"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9pPr>
          </a:lstStyle>
          <a:p>
            <a:pPr marL="101600" indent="0"/>
            <a:r>
              <a:rPr lang="en-US" sz="1800" b="1" dirty="0">
                <a:solidFill>
                  <a:srgbClr val="FFC726"/>
                </a:solidFill>
                <a:latin typeface="Arial" panose="020B0604020202020204" pitchFamily="34" charset="0"/>
                <a:cs typeface="Arial" panose="020B0604020202020204" pitchFamily="34" charset="0"/>
              </a:rPr>
              <a:t>Method</a:t>
            </a:r>
          </a:p>
          <a:p>
            <a:r>
              <a:rPr lang="en-US" sz="1400" dirty="0">
                <a:latin typeface="Arial" panose="020B0604020202020204" pitchFamily="34" charset="0"/>
                <a:cs typeface="Arial" panose="020B0604020202020204" pitchFamily="34" charset="0"/>
              </a:rPr>
              <a:t>Counting occurrences of the word "dark" and its variations in movie scripts and reviews.</a:t>
            </a:r>
          </a:p>
          <a:p>
            <a:r>
              <a:rPr lang="en-US" sz="1400" dirty="0">
                <a:latin typeface="Arial" panose="020B0604020202020204" pitchFamily="34" charset="0"/>
                <a:cs typeface="Arial" panose="020B0604020202020204" pitchFamily="34" charset="0"/>
              </a:rPr>
              <a:t>Included a second analysis with terms like gloomy, shadow, grim, sinister, eerie, etc.</a:t>
            </a:r>
          </a:p>
          <a:p>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r>
              <a:rPr lang="en-US" sz="1800" b="1" dirty="0">
                <a:solidFill>
                  <a:srgbClr val="FFC726"/>
                </a:solidFill>
                <a:latin typeface="Arial" panose="020B0604020202020204" pitchFamily="34" charset="0"/>
                <a:cs typeface="Arial" panose="020B0604020202020204" pitchFamily="34" charset="0"/>
              </a:rPr>
              <a:t>Conclusion</a:t>
            </a:r>
          </a:p>
          <a:p>
            <a:r>
              <a:rPr lang="en-US" sz="1400" dirty="0">
                <a:latin typeface="Arial" panose="020B0604020202020204" pitchFamily="34" charset="0"/>
                <a:cs typeface="Arial" panose="020B0604020202020204" pitchFamily="34" charset="0"/>
              </a:rPr>
              <a:t>The Dark Knight is the darkest movie based on the number of dark-related terms in reviews.</a:t>
            </a:r>
          </a:p>
          <a:p>
            <a:r>
              <a:rPr lang="en-US" sz="1400" dirty="0">
                <a:latin typeface="Arial" panose="020B0604020202020204" pitchFamily="34" charset="0"/>
                <a:cs typeface="Arial" panose="020B0604020202020204" pitchFamily="34" charset="0"/>
              </a:rPr>
              <a:t>Batman shows a higher count of dark variations in scripts.</a:t>
            </a:r>
          </a:p>
          <a:p>
            <a:endParaRPr lang="en-US" sz="1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0522E19-F263-E1B9-B8BF-085ECA00A26E}"/>
              </a:ext>
            </a:extLst>
          </p:cNvPr>
          <p:cNvPicPr>
            <a:picLocks noChangeAspect="1"/>
          </p:cNvPicPr>
          <p:nvPr/>
        </p:nvPicPr>
        <p:blipFill>
          <a:blip r:embed="rId3"/>
          <a:stretch>
            <a:fillRect/>
          </a:stretch>
        </p:blipFill>
        <p:spPr>
          <a:xfrm>
            <a:off x="381001" y="2678759"/>
            <a:ext cx="5382409" cy="2627128"/>
          </a:xfrm>
          <a:prstGeom prst="rect">
            <a:avLst/>
          </a:prstGeom>
        </p:spPr>
      </p:pic>
      <p:pic>
        <p:nvPicPr>
          <p:cNvPr id="9" name="Picture 8">
            <a:extLst>
              <a:ext uri="{FF2B5EF4-FFF2-40B4-BE49-F238E27FC236}">
                <a16:creationId xmlns:a16="http://schemas.microsoft.com/office/drawing/2014/main" id="{3C5F9D4E-9729-B419-FD81-AD92BB271232}"/>
              </a:ext>
            </a:extLst>
          </p:cNvPr>
          <p:cNvPicPr>
            <a:picLocks noChangeAspect="1"/>
          </p:cNvPicPr>
          <p:nvPr/>
        </p:nvPicPr>
        <p:blipFill>
          <a:blip r:embed="rId4"/>
          <a:stretch>
            <a:fillRect/>
          </a:stretch>
        </p:blipFill>
        <p:spPr>
          <a:xfrm>
            <a:off x="6428590" y="2678759"/>
            <a:ext cx="5408381" cy="2627128"/>
          </a:xfrm>
          <a:prstGeom prst="rect">
            <a:avLst/>
          </a:prstGeom>
        </p:spPr>
      </p:pic>
    </p:spTree>
    <p:extLst>
      <p:ext uri="{BB962C8B-B14F-4D97-AF65-F5344CB8AC3E}">
        <p14:creationId xmlns:p14="http://schemas.microsoft.com/office/powerpoint/2010/main" val="409406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6" end="1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7" end="1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2AC1-8E58-A330-B7B0-3D21668D19B9}"/>
              </a:ext>
            </a:extLst>
          </p:cNvPr>
          <p:cNvSpPr>
            <a:spLocks noGrp="1"/>
          </p:cNvSpPr>
          <p:nvPr>
            <p:ph type="title"/>
          </p:nvPr>
        </p:nvSpPr>
        <p:spPr/>
        <p:txBody>
          <a:bodyPr/>
          <a:lstStyle/>
          <a:p>
            <a:r>
              <a:rPr lang="en-US" dirty="0"/>
              <a:t>Conclusions</a:t>
            </a:r>
          </a:p>
        </p:txBody>
      </p:sp>
      <p:sp>
        <p:nvSpPr>
          <p:cNvPr id="3" name="TextBox 2">
            <a:extLst>
              <a:ext uri="{FF2B5EF4-FFF2-40B4-BE49-F238E27FC236}">
                <a16:creationId xmlns:a16="http://schemas.microsoft.com/office/drawing/2014/main" id="{708FCD82-CD88-30AD-C884-278351DA0148}"/>
              </a:ext>
            </a:extLst>
          </p:cNvPr>
          <p:cNvSpPr txBox="1"/>
          <p:nvPr/>
        </p:nvSpPr>
        <p:spPr>
          <a:xfrm>
            <a:off x="595423" y="1531088"/>
            <a:ext cx="10887740" cy="4401205"/>
          </a:xfrm>
          <a:prstGeom prst="rect">
            <a:avLst/>
          </a:prstGeom>
          <a:noFill/>
        </p:spPr>
        <p:txBody>
          <a:bodyPr wrap="square" rtlCol="0">
            <a:spAutoFit/>
          </a:bodyPr>
          <a:lstStyle/>
          <a:p>
            <a:pPr algn="ctr"/>
            <a:r>
              <a:rPr lang="en-US" sz="2000" b="1" dirty="0">
                <a:solidFill>
                  <a:schemeClr val="tx1"/>
                </a:solidFill>
              </a:rPr>
              <a:t>Best Movie Based on Overall Review Sentiment Analysis:</a:t>
            </a:r>
          </a:p>
          <a:p>
            <a:pPr algn="ctr"/>
            <a:r>
              <a:rPr lang="en-US" sz="2000" i="1" dirty="0">
                <a:solidFill>
                  <a:srgbClr val="FFC726"/>
                </a:solidFill>
              </a:rPr>
              <a:t>Batman</a:t>
            </a:r>
            <a:r>
              <a:rPr lang="en-US" sz="2000" dirty="0">
                <a:solidFill>
                  <a:schemeClr val="tx1"/>
                </a:solidFill>
              </a:rPr>
              <a:t> - slightly higher average sentiment polarity.</a:t>
            </a:r>
          </a:p>
          <a:p>
            <a:pPr algn="ctr"/>
            <a:endParaRPr lang="en-US" sz="2000" dirty="0">
              <a:solidFill>
                <a:schemeClr val="tx1"/>
              </a:solidFill>
            </a:endParaRPr>
          </a:p>
          <a:p>
            <a:pPr algn="ctr"/>
            <a:r>
              <a:rPr lang="en-US" sz="2000" b="1" dirty="0">
                <a:solidFill>
                  <a:schemeClr val="tx1"/>
                </a:solidFill>
              </a:rPr>
              <a:t>Darkest Movie Based on Sentiment Polarity in Reviews:</a:t>
            </a:r>
          </a:p>
          <a:p>
            <a:pPr algn="ctr"/>
            <a:r>
              <a:rPr lang="en-US" sz="2000" i="1" dirty="0">
                <a:solidFill>
                  <a:srgbClr val="FFC726"/>
                </a:solidFill>
              </a:rPr>
              <a:t>The Dark Knight </a:t>
            </a:r>
            <a:r>
              <a:rPr lang="en-US" sz="2000" dirty="0">
                <a:solidFill>
                  <a:schemeClr val="tx1"/>
                </a:solidFill>
              </a:rPr>
              <a:t>- higher occurrences of dark-related terms in reviews.</a:t>
            </a:r>
          </a:p>
          <a:p>
            <a:pPr algn="ctr"/>
            <a:endParaRPr lang="en-US" sz="2000" dirty="0">
              <a:solidFill>
                <a:schemeClr val="tx1"/>
              </a:solidFill>
            </a:endParaRPr>
          </a:p>
          <a:p>
            <a:pPr algn="ctr"/>
            <a:r>
              <a:rPr lang="en-US" sz="2000" b="1" dirty="0">
                <a:solidFill>
                  <a:schemeClr val="tx1"/>
                </a:solidFill>
              </a:rPr>
              <a:t>Darkest Movie Based on Script Analysis:</a:t>
            </a:r>
          </a:p>
          <a:p>
            <a:pPr algn="ctr"/>
            <a:r>
              <a:rPr lang="en-US" sz="2000" i="1" dirty="0">
                <a:solidFill>
                  <a:srgbClr val="FFC726"/>
                </a:solidFill>
              </a:rPr>
              <a:t>Batman</a:t>
            </a:r>
            <a:r>
              <a:rPr lang="en-US" sz="2000" dirty="0">
                <a:solidFill>
                  <a:schemeClr val="tx1"/>
                </a:solidFill>
              </a:rPr>
              <a:t> - higher count of dark variations in scripts.</a:t>
            </a:r>
          </a:p>
          <a:p>
            <a:pPr algn="ctr"/>
            <a:endParaRPr lang="en-US" sz="2000" dirty="0">
              <a:solidFill>
                <a:schemeClr val="tx1"/>
              </a:solidFill>
            </a:endParaRPr>
          </a:p>
          <a:p>
            <a:pPr algn="ctr"/>
            <a:r>
              <a:rPr lang="en-US" sz="2000" b="1" dirty="0">
                <a:solidFill>
                  <a:schemeClr val="tx1"/>
                </a:solidFill>
              </a:rPr>
              <a:t>Most Subjective Movie Based on Sentiment in Reviews:</a:t>
            </a:r>
          </a:p>
          <a:p>
            <a:pPr algn="ctr"/>
            <a:r>
              <a:rPr lang="en-US" sz="2000" i="1" dirty="0">
                <a:solidFill>
                  <a:srgbClr val="FFC726"/>
                </a:solidFill>
              </a:rPr>
              <a:t>The Dark Knight </a:t>
            </a:r>
            <a:r>
              <a:rPr lang="en-US" sz="2000" dirty="0">
                <a:solidFill>
                  <a:schemeClr val="tx1"/>
                </a:solidFill>
              </a:rPr>
              <a:t>- higher subjectivity scores indicating more personal and opinionated reviews.</a:t>
            </a:r>
          </a:p>
          <a:p>
            <a:pPr algn="ctr"/>
            <a:endParaRPr lang="en-US" sz="2000" dirty="0">
              <a:solidFill>
                <a:schemeClr val="tx1"/>
              </a:solidFill>
            </a:endParaRPr>
          </a:p>
          <a:p>
            <a:pPr algn="ctr"/>
            <a:r>
              <a:rPr lang="en-US" sz="2000" b="1" dirty="0">
                <a:solidFill>
                  <a:schemeClr val="tx1"/>
                </a:solidFill>
              </a:rPr>
              <a:t>Most Subjective Movie Based on Sentiment in Scripts:</a:t>
            </a:r>
          </a:p>
          <a:p>
            <a:pPr algn="ctr"/>
            <a:r>
              <a:rPr lang="en-US" sz="2000" i="1" dirty="0">
                <a:solidFill>
                  <a:srgbClr val="FFC726"/>
                </a:solidFill>
              </a:rPr>
              <a:t>Batman</a:t>
            </a:r>
            <a:r>
              <a:rPr lang="en-US" sz="2000" dirty="0">
                <a:solidFill>
                  <a:schemeClr val="tx1"/>
                </a:solidFill>
              </a:rPr>
              <a:t> - higher subjectivity scores indicating more personal and opinionated dialogues.</a:t>
            </a:r>
          </a:p>
        </p:txBody>
      </p:sp>
    </p:spTree>
    <p:extLst>
      <p:ext uri="{BB962C8B-B14F-4D97-AF65-F5344CB8AC3E}">
        <p14:creationId xmlns:p14="http://schemas.microsoft.com/office/powerpoint/2010/main" val="181493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404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A911-ECA4-C928-F090-CD76323260D9}"/>
              </a:ext>
            </a:extLst>
          </p:cNvPr>
          <p:cNvSpPr>
            <a:spLocks noGrp="1"/>
          </p:cNvSpPr>
          <p:nvPr>
            <p:ph type="title"/>
          </p:nvPr>
        </p:nvSpPr>
        <p:spPr>
          <a:xfrm>
            <a:off x="1417713" y="361507"/>
            <a:ext cx="9356400" cy="691116"/>
          </a:xfrm>
        </p:spPr>
        <p:txBody>
          <a:bodyPr/>
          <a:lstStyle/>
          <a:p>
            <a:r>
              <a:rPr lang="en-US" dirty="0">
                <a:solidFill>
                  <a:schemeClr val="accent2"/>
                </a:solidFill>
              </a:rPr>
              <a:t>Final Recommendation</a:t>
            </a:r>
          </a:p>
        </p:txBody>
      </p:sp>
      <p:sp>
        <p:nvSpPr>
          <p:cNvPr id="3" name="Text Placeholder 2">
            <a:extLst>
              <a:ext uri="{FF2B5EF4-FFF2-40B4-BE49-F238E27FC236}">
                <a16:creationId xmlns:a16="http://schemas.microsoft.com/office/drawing/2014/main" id="{2228D4A0-A1F7-4C43-6D43-A7307A2F445F}"/>
              </a:ext>
            </a:extLst>
          </p:cNvPr>
          <p:cNvSpPr>
            <a:spLocks noGrp="1"/>
          </p:cNvSpPr>
          <p:nvPr>
            <p:ph type="body" idx="1"/>
          </p:nvPr>
        </p:nvSpPr>
        <p:spPr>
          <a:xfrm>
            <a:off x="1267047" y="978195"/>
            <a:ext cx="6048154" cy="5380074"/>
          </a:xfrm>
        </p:spPr>
        <p:txBody>
          <a:bodyPr/>
          <a:lstStyle/>
          <a:p>
            <a:pPr marL="101600" indent="0">
              <a:buNone/>
            </a:pPr>
            <a:r>
              <a:rPr lang="en-US" sz="2300" b="1" dirty="0">
                <a:solidFill>
                  <a:srgbClr val="7030A0"/>
                </a:solidFill>
              </a:rPr>
              <a:t>Popularity: </a:t>
            </a:r>
          </a:p>
          <a:p>
            <a:pPr marL="101600" indent="0">
              <a:buNone/>
            </a:pPr>
            <a:r>
              <a:rPr lang="en-US" sz="2300" dirty="0"/>
              <a:t>Draw inspiration from </a:t>
            </a:r>
            <a:r>
              <a:rPr lang="en-US" sz="2300" b="1" i="1" dirty="0"/>
              <a:t>Batman</a:t>
            </a:r>
            <a:r>
              <a:rPr lang="en-US" sz="2300" dirty="0"/>
              <a:t> to maintain broad appeal.</a:t>
            </a:r>
          </a:p>
          <a:p>
            <a:endParaRPr lang="en-US" sz="2300" dirty="0"/>
          </a:p>
          <a:p>
            <a:pPr marL="101600" indent="0">
              <a:buNone/>
            </a:pPr>
            <a:r>
              <a:rPr lang="en-US" sz="2300" b="1" dirty="0">
                <a:solidFill>
                  <a:srgbClr val="7030A0"/>
                </a:solidFill>
              </a:rPr>
              <a:t>Character Complexity and Darkness</a:t>
            </a:r>
            <a:r>
              <a:rPr lang="en-US" sz="2300" dirty="0"/>
              <a:t>:</a:t>
            </a:r>
          </a:p>
          <a:p>
            <a:pPr marL="101600" indent="0">
              <a:buNone/>
            </a:pPr>
            <a:r>
              <a:rPr lang="en-US" sz="2300" dirty="0"/>
              <a:t>Emphasize elements from </a:t>
            </a:r>
            <a:r>
              <a:rPr lang="en-US" sz="2300" b="1" i="1" dirty="0"/>
              <a:t>The Dark Knight</a:t>
            </a:r>
            <a:r>
              <a:rPr lang="en-US" sz="2300" b="1" dirty="0"/>
              <a:t> </a:t>
            </a:r>
            <a:r>
              <a:rPr lang="en-US" sz="2300" dirty="0"/>
              <a:t>for a darker tone and more intricate character dynamics.</a:t>
            </a:r>
          </a:p>
          <a:p>
            <a:pPr marL="101600" indent="0">
              <a:buNone/>
            </a:pPr>
            <a:endParaRPr lang="en-US" sz="2300" dirty="0"/>
          </a:p>
          <a:p>
            <a:pPr marL="101600" indent="0">
              <a:buNone/>
            </a:pPr>
            <a:r>
              <a:rPr lang="en-US" sz="2300" b="1" dirty="0">
                <a:solidFill>
                  <a:srgbClr val="7030A0"/>
                </a:solidFill>
              </a:rPr>
              <a:t>Balance! </a:t>
            </a:r>
          </a:p>
          <a:p>
            <a:pPr marL="101600" indent="0">
              <a:buNone/>
            </a:pPr>
            <a:r>
              <a:rPr lang="en-US" sz="2300" b="1" dirty="0"/>
              <a:t>Combine the strengths </a:t>
            </a:r>
            <a:r>
              <a:rPr lang="en-US" sz="2300" dirty="0"/>
              <a:t>of both movies to create a balanced and compelling portrayal in future Batman productions.</a:t>
            </a:r>
          </a:p>
        </p:txBody>
      </p:sp>
      <p:pic>
        <p:nvPicPr>
          <p:cNvPr id="5" name="Picture 6" descr="1989 Batman Movie Poster 11X17 Michael ...">
            <a:extLst>
              <a:ext uri="{FF2B5EF4-FFF2-40B4-BE49-F238E27FC236}">
                <a16:creationId xmlns:a16="http://schemas.microsoft.com/office/drawing/2014/main" id="{0D1CABB9-16FB-41CA-F12E-C4D5BA795A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0404" y="1099715"/>
            <a:ext cx="1154453" cy="16161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Watch The Dark Knight | Prime Video">
            <a:extLst>
              <a:ext uri="{FF2B5EF4-FFF2-40B4-BE49-F238E27FC236}">
                <a16:creationId xmlns:a16="http://schemas.microsoft.com/office/drawing/2014/main" id="{B2292F0A-E144-2BF3-5704-1E6EB8673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404" y="2848770"/>
            <a:ext cx="1262885" cy="168601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he Batman vs. The Dark Knight Trilogy ...">
            <a:extLst>
              <a:ext uri="{FF2B5EF4-FFF2-40B4-BE49-F238E27FC236}">
                <a16:creationId xmlns:a16="http://schemas.microsoft.com/office/drawing/2014/main" id="{C73B5EE8-93D3-7493-120C-13D02DC7A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740" y="4667693"/>
            <a:ext cx="3506214" cy="196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17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blinds(horizontal)">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074"/>
                                        </p:tgtEl>
                                        <p:attrNameLst>
                                          <p:attrName>style.visibility</p:attrName>
                                        </p:attrNameLst>
                                      </p:cBhvr>
                                      <p:to>
                                        <p:strVal val="visible"/>
                                      </p:to>
                                    </p:set>
                                    <p:anim calcmode="lin" valueType="num">
                                      <p:cBhvr additive="base">
                                        <p:cTn id="34" dur="500" fill="hold"/>
                                        <p:tgtEl>
                                          <p:spTgt spid="3074"/>
                                        </p:tgtEl>
                                        <p:attrNameLst>
                                          <p:attrName>ppt_x</p:attrName>
                                        </p:attrNameLst>
                                      </p:cBhvr>
                                      <p:tavLst>
                                        <p:tav tm="0">
                                          <p:val>
                                            <p:strVal val="#ppt_x"/>
                                          </p:val>
                                        </p:tav>
                                        <p:tav tm="100000">
                                          <p:val>
                                            <p:strVal val="#ppt_x"/>
                                          </p:val>
                                        </p:tav>
                                      </p:tavLst>
                                    </p:anim>
                                    <p:anim calcmode="lin" valueType="num">
                                      <p:cBhvr additive="base">
                                        <p:cTn id="35"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2B27-A4DA-1540-9FC3-508AC49B61B2}"/>
              </a:ext>
            </a:extLst>
          </p:cNvPr>
          <p:cNvSpPr>
            <a:spLocks noGrp="1"/>
          </p:cNvSpPr>
          <p:nvPr>
            <p:ph type="title"/>
          </p:nvPr>
        </p:nvSpPr>
        <p:spPr/>
        <p:txBody>
          <a:bodyPr/>
          <a:lstStyle/>
          <a:p>
            <a:r>
              <a:rPr lang="en-US" dirty="0"/>
              <a:t>Future Steps and Improvements</a:t>
            </a:r>
          </a:p>
        </p:txBody>
      </p:sp>
      <p:sp>
        <p:nvSpPr>
          <p:cNvPr id="3" name="TextBox 2">
            <a:extLst>
              <a:ext uri="{FF2B5EF4-FFF2-40B4-BE49-F238E27FC236}">
                <a16:creationId xmlns:a16="http://schemas.microsoft.com/office/drawing/2014/main" id="{ACD02745-B074-DFD7-A348-62E8295B5320}"/>
              </a:ext>
            </a:extLst>
          </p:cNvPr>
          <p:cNvSpPr txBox="1"/>
          <p:nvPr/>
        </p:nvSpPr>
        <p:spPr>
          <a:xfrm>
            <a:off x="839971" y="1520456"/>
            <a:ext cx="10760149" cy="4760278"/>
          </a:xfrm>
          <a:prstGeom prst="rect">
            <a:avLst/>
          </a:prstGeom>
          <a:noFill/>
        </p:spPr>
        <p:txBody>
          <a:bodyPr wrap="square" rtlCol="0">
            <a:spAutoFit/>
          </a:bodyPr>
          <a:lstStyle/>
          <a:p>
            <a:pPr marL="342900" indent="-342900">
              <a:spcAft>
                <a:spcPts val="800"/>
              </a:spcAft>
              <a:buAutoNum type="arabicPeriod"/>
            </a:pPr>
            <a:r>
              <a:rPr lang="en-US" sz="1800" b="1" dirty="0">
                <a:solidFill>
                  <a:srgbClr val="FFC726"/>
                </a:solidFill>
              </a:rPr>
              <a:t>Explore Character Interactions</a:t>
            </a:r>
            <a:r>
              <a:rPr lang="en-US" sz="1800" dirty="0">
                <a:solidFill>
                  <a:schemeClr val="tx1"/>
                </a:solidFill>
              </a:rPr>
              <a:t>: Create conversation maps to visualize character dynamics and interactions. Analyze dialogue to understand the flow and intensity of character relationships.</a:t>
            </a:r>
          </a:p>
          <a:p>
            <a:pPr marL="342900" indent="-342900">
              <a:spcAft>
                <a:spcPts val="800"/>
              </a:spcAft>
              <a:buAutoNum type="arabicPeriod"/>
            </a:pPr>
            <a:r>
              <a:rPr lang="en-US" sz="1800" b="1" dirty="0">
                <a:solidFill>
                  <a:srgbClr val="FFC726"/>
                </a:solidFill>
              </a:rPr>
              <a:t>Evaluate Sentiment Analysis</a:t>
            </a:r>
            <a:r>
              <a:rPr lang="en-US" sz="1800" dirty="0">
                <a:solidFill>
                  <a:schemeClr val="tx1"/>
                </a:solidFill>
              </a:rPr>
              <a:t>: Improve sentiment analysis models to better detect sarcasm and tone. Address the neutral sentiment results of characters like The Joker, which may be due to sarcasm and jokes.</a:t>
            </a:r>
          </a:p>
          <a:p>
            <a:pPr marL="342900" indent="-342900">
              <a:spcAft>
                <a:spcPts val="800"/>
              </a:spcAft>
              <a:buAutoNum type="arabicPeriod"/>
            </a:pPr>
            <a:r>
              <a:rPr lang="en-US" sz="1800" b="1" dirty="0">
                <a:solidFill>
                  <a:srgbClr val="FFC726"/>
                </a:solidFill>
              </a:rPr>
              <a:t>Custom Sentiment Lexicon</a:t>
            </a:r>
            <a:r>
              <a:rPr lang="en-US" sz="1800" dirty="0">
                <a:solidFill>
                  <a:schemeClr val="tx1"/>
                </a:solidFill>
              </a:rPr>
              <a:t>: Develop and use a custom sentiment lexicon tailored to the unique language and tone of Batman movies. Train and evaluate models using this custom lexicon to improve accuracy.</a:t>
            </a:r>
          </a:p>
          <a:p>
            <a:pPr marL="342900" indent="-342900">
              <a:spcAft>
                <a:spcPts val="800"/>
              </a:spcAft>
              <a:buAutoNum type="arabicPeriod"/>
            </a:pPr>
            <a:r>
              <a:rPr lang="en-US" sz="1800" b="1" dirty="0">
                <a:solidFill>
                  <a:srgbClr val="FFC726"/>
                </a:solidFill>
              </a:rPr>
              <a:t>Character-Specific Sentiment Analysis</a:t>
            </a:r>
            <a:r>
              <a:rPr lang="en-US" sz="1800" dirty="0">
                <a:solidFill>
                  <a:schemeClr val="tx1"/>
                </a:solidFill>
              </a:rPr>
              <a:t>: Perform sentiment analysis on a per-character basis to capture individual character tones and emotions. Compare and contrast sentiment dynamics between different characters.</a:t>
            </a:r>
          </a:p>
          <a:p>
            <a:pPr marL="342900" indent="-342900">
              <a:spcAft>
                <a:spcPts val="800"/>
              </a:spcAft>
              <a:buAutoNum type="arabicPeriod"/>
            </a:pPr>
            <a:r>
              <a:rPr lang="en-US" sz="1800" b="1" dirty="0">
                <a:solidFill>
                  <a:srgbClr val="FFC726"/>
                </a:solidFill>
              </a:rPr>
              <a:t>Temporal Analysis</a:t>
            </a:r>
            <a:r>
              <a:rPr lang="en-US" sz="1800" dirty="0">
                <a:solidFill>
                  <a:schemeClr val="tx1"/>
                </a:solidFill>
              </a:rPr>
              <a:t>: Conduct temporal analysis of sentiment to observe how character emotions and interactions evolve over the course of the movie.</a:t>
            </a:r>
          </a:p>
          <a:p>
            <a:pPr marL="342900" indent="-342900">
              <a:spcAft>
                <a:spcPts val="800"/>
              </a:spcAft>
              <a:buAutoNum type="arabicPeriod"/>
            </a:pPr>
            <a:r>
              <a:rPr lang="en-US" sz="1800" b="1" dirty="0">
                <a:solidFill>
                  <a:srgbClr val="FFC726"/>
                </a:solidFill>
              </a:rPr>
              <a:t>Additional Movie Analysis</a:t>
            </a:r>
            <a:r>
              <a:rPr lang="en-US" sz="1800" dirty="0">
                <a:solidFill>
                  <a:schemeClr val="tx1"/>
                </a:solidFill>
              </a:rPr>
              <a:t>: Extend the analysis to include additional Batman movies for comparative insights on character development and narrative style.</a:t>
            </a:r>
          </a:p>
        </p:txBody>
      </p:sp>
    </p:spTree>
    <p:extLst>
      <p:ext uri="{BB962C8B-B14F-4D97-AF65-F5344CB8AC3E}">
        <p14:creationId xmlns:p14="http://schemas.microsoft.com/office/powerpoint/2010/main" val="2760166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37"/>
          <p:cNvSpPr txBox="1">
            <a:spLocks noGrp="1"/>
          </p:cNvSpPr>
          <p:nvPr>
            <p:ph type="title"/>
          </p:nvPr>
        </p:nvSpPr>
        <p:spPr>
          <a:xfrm>
            <a:off x="1594200" y="417225"/>
            <a:ext cx="9003600" cy="969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5100" dirty="0"/>
              <a:t>CREDITS</a:t>
            </a:r>
            <a:endParaRPr sz="5100" dirty="0"/>
          </a:p>
        </p:txBody>
      </p:sp>
      <p:sp>
        <p:nvSpPr>
          <p:cNvPr id="587" name="Google Shape;587;p37"/>
          <p:cNvSpPr txBox="1">
            <a:spLocks noGrp="1"/>
          </p:cNvSpPr>
          <p:nvPr>
            <p:ph type="body" idx="1"/>
          </p:nvPr>
        </p:nvSpPr>
        <p:spPr>
          <a:xfrm>
            <a:off x="1371600" y="1839432"/>
            <a:ext cx="9409814" cy="4072269"/>
          </a:xfrm>
          <a:prstGeom prst="rect">
            <a:avLst/>
          </a:prstGeom>
        </p:spPr>
        <p:txBody>
          <a:bodyPr spcFirstLastPara="1" wrap="square" lIns="121900" tIns="121900" rIns="121900" bIns="121900" anchor="t" anchorCtr="0">
            <a:noAutofit/>
          </a:bodyPr>
          <a:lstStyle/>
          <a:p>
            <a:pPr marL="0" indent="-457200" algn="l">
              <a:lnSpc>
                <a:spcPct val="200000"/>
              </a:lnSpc>
              <a:buNone/>
            </a:pPr>
            <a:r>
              <a:rPr lang="en-US" dirty="0">
                <a:effectLst/>
                <a:latin typeface="Arial" panose="020B0604020202020204" pitchFamily="34" charset="0"/>
                <a:cs typeface="Arial" panose="020B0604020202020204" pitchFamily="34" charset="0"/>
              </a:rPr>
              <a:t>Thomas, E., Nolan, C., &amp; </a:t>
            </a:r>
            <a:r>
              <a:rPr lang="en-US" dirty="0" err="1">
                <a:effectLst/>
                <a:latin typeface="Arial" panose="020B0604020202020204" pitchFamily="34" charset="0"/>
                <a:cs typeface="Arial" panose="020B0604020202020204" pitchFamily="34" charset="0"/>
              </a:rPr>
              <a:t>Goyer</a:t>
            </a:r>
            <a:r>
              <a:rPr lang="en-US" dirty="0">
                <a:effectLst/>
                <a:latin typeface="Arial" panose="020B0604020202020204" pitchFamily="34" charset="0"/>
                <a:cs typeface="Arial" panose="020B0604020202020204" pitchFamily="34" charset="0"/>
              </a:rPr>
              <a:t>, D. (2009). </a:t>
            </a:r>
            <a:r>
              <a:rPr lang="en-US" i="1" dirty="0">
                <a:effectLst/>
                <a:latin typeface="Arial" panose="020B0604020202020204" pitchFamily="34" charset="0"/>
                <a:cs typeface="Arial" panose="020B0604020202020204" pitchFamily="34" charset="0"/>
              </a:rPr>
              <a:t>The dark knight directed by 	Christopher Nolan</a:t>
            </a:r>
            <a:r>
              <a:rPr lang="en-US" dirty="0">
                <a:effectLst/>
                <a:latin typeface="Arial" panose="020B0604020202020204" pitchFamily="34" charset="0"/>
                <a:cs typeface="Arial" panose="020B0604020202020204" pitchFamily="34" charset="0"/>
              </a:rPr>
              <a:t>. France; Warner Brothers. </a:t>
            </a:r>
          </a:p>
          <a:p>
            <a:pPr marL="0" indent="-457200" algn="l">
              <a:lnSpc>
                <a:spcPct val="200000"/>
              </a:lnSpc>
              <a:buNone/>
            </a:pPr>
            <a:endParaRPr lang="en-US" dirty="0">
              <a:effectLst/>
              <a:latin typeface="Arial" panose="020B0604020202020204" pitchFamily="34" charset="0"/>
              <a:cs typeface="Arial" panose="020B0604020202020204" pitchFamily="34" charset="0"/>
            </a:endParaRPr>
          </a:p>
          <a:p>
            <a:pPr marL="0" indent="0" algn="l">
              <a:lnSpc>
                <a:spcPct val="200000"/>
              </a:lnSpc>
              <a:buNone/>
            </a:pPr>
            <a:r>
              <a:rPr lang="en-US" dirty="0">
                <a:effectLst/>
                <a:latin typeface="Arial" panose="020B0604020202020204" pitchFamily="34" charset="0"/>
                <a:cs typeface="Arial" panose="020B0604020202020204" pitchFamily="34" charset="0"/>
              </a:rPr>
              <a:t>Peters, J., </a:t>
            </a:r>
            <a:r>
              <a:rPr lang="en-US" dirty="0" err="1">
                <a:effectLst/>
                <a:latin typeface="Arial" panose="020B0604020202020204" pitchFamily="34" charset="0"/>
                <a:cs typeface="Arial" panose="020B0604020202020204" pitchFamily="34" charset="0"/>
              </a:rPr>
              <a:t>Guber</a:t>
            </a:r>
            <a:r>
              <a:rPr lang="en-US" dirty="0">
                <a:effectLst/>
                <a:latin typeface="Arial" panose="020B0604020202020204" pitchFamily="34" charset="0"/>
                <a:cs typeface="Arial" panose="020B0604020202020204" pitchFamily="34" charset="0"/>
              </a:rPr>
              <a:t>, P., &amp; Hamm, S. (1989). </a:t>
            </a:r>
            <a:r>
              <a:rPr lang="en-US" i="1" dirty="0">
                <a:effectLst/>
                <a:latin typeface="Arial" panose="020B0604020202020204" pitchFamily="34" charset="0"/>
                <a:cs typeface="Arial" panose="020B0604020202020204" pitchFamily="34" charset="0"/>
              </a:rPr>
              <a:t>Batman</a:t>
            </a:r>
            <a:r>
              <a:rPr lang="en-US" dirty="0">
                <a:effectLst/>
                <a:latin typeface="Arial" panose="020B0604020202020204" pitchFamily="34" charset="0"/>
                <a:cs typeface="Arial" panose="020B0604020202020204" pitchFamily="34" charset="0"/>
              </a:rPr>
              <a:t>. United States; Warner Bros. </a:t>
            </a:r>
            <a:endParaRPr lang="en" dirty="0">
              <a:latin typeface="Arial" panose="020B0604020202020204" pitchFamily="34" charset="0"/>
              <a:cs typeface="Arial" panose="020B0604020202020204" pitchFamily="34" charset="0"/>
            </a:endParaRPr>
          </a:p>
          <a:p>
            <a:pPr marL="0" lvl="0" indent="0" algn="l" rtl="0">
              <a:lnSpc>
                <a:spcPct val="200000"/>
              </a:lnSpc>
              <a:spcBef>
                <a:spcPts val="0"/>
              </a:spcBef>
              <a:spcAft>
                <a:spcPts val="0"/>
              </a:spcAft>
              <a:buNone/>
            </a:pPr>
            <a:endParaRPr lang="en" dirty="0">
              <a:latin typeface="Arial" panose="020B0604020202020204" pitchFamily="34" charset="0"/>
              <a:cs typeface="Arial" panose="020B0604020202020204" pitchFamily="34" charset="0"/>
            </a:endParaRPr>
          </a:p>
          <a:p>
            <a:pPr marL="0" lvl="0" indent="0" algn="ctr" rtl="0">
              <a:lnSpc>
                <a:spcPct val="200000"/>
              </a:lnSpc>
              <a:spcBef>
                <a:spcPts val="0"/>
              </a:spcBef>
              <a:spcAft>
                <a:spcPts val="0"/>
              </a:spcAft>
              <a:buNone/>
            </a:pPr>
            <a:endParaRPr lang="en" dirty="0">
              <a:latin typeface="Arial" panose="020B0604020202020204" pitchFamily="34" charset="0"/>
              <a:cs typeface="Arial" panose="020B0604020202020204" pitchFamily="34" charset="0"/>
            </a:endParaRPr>
          </a:p>
          <a:p>
            <a:pPr marL="0" lvl="0" indent="0" algn="ctr" rtl="0">
              <a:lnSpc>
                <a:spcPct val="200000"/>
              </a:lnSpc>
              <a:spcBef>
                <a:spcPts val="0"/>
              </a:spcBef>
              <a:spcAft>
                <a:spcPts val="0"/>
              </a:spcAft>
              <a:buNone/>
            </a:pPr>
            <a:r>
              <a:rPr lang="en" dirty="0">
                <a:latin typeface="Arial" panose="020B0604020202020204" pitchFamily="34" charset="0"/>
                <a:cs typeface="Arial" panose="020B0604020202020204" pitchFamily="34" charset="0"/>
              </a:rPr>
              <a:t>Presentation Template: </a:t>
            </a:r>
            <a:r>
              <a:rPr lang="en" u="sng" dirty="0">
                <a:solidFill>
                  <a:schemeClr val="hlink"/>
                </a:solidFill>
                <a:latin typeface="Arial" panose="020B0604020202020204" pitchFamily="34" charset="0"/>
                <a:cs typeface="Arial" panose="020B0604020202020204" pitchFamily="34" charset="0"/>
                <a:hlinkClick r:id="rId3"/>
              </a:rPr>
              <a:t>SlidesMania</a:t>
            </a:r>
            <a:endParaRPr dirty="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BE88-9C0A-3EE7-2F8C-A98C49928442}"/>
              </a:ext>
            </a:extLst>
          </p:cNvPr>
          <p:cNvSpPr>
            <a:spLocks noGrp="1"/>
          </p:cNvSpPr>
          <p:nvPr>
            <p:ph type="title"/>
          </p:nvPr>
        </p:nvSpPr>
        <p:spPr>
          <a:xfrm>
            <a:off x="467833" y="1160834"/>
            <a:ext cx="7994079" cy="763500"/>
          </a:xfrm>
        </p:spPr>
        <p:txBody>
          <a:bodyPr/>
          <a:lstStyle/>
          <a:p>
            <a:pPr algn="l"/>
            <a:r>
              <a:rPr lang="en-US" sz="4400" dirty="0"/>
              <a:t>Data: Movie Scripts</a:t>
            </a:r>
          </a:p>
        </p:txBody>
      </p:sp>
      <p:sp>
        <p:nvSpPr>
          <p:cNvPr id="3" name="Text Placeholder 2">
            <a:extLst>
              <a:ext uri="{FF2B5EF4-FFF2-40B4-BE49-F238E27FC236}">
                <a16:creationId xmlns:a16="http://schemas.microsoft.com/office/drawing/2014/main" id="{A1397E8F-0C81-D25D-B436-B960EDAEE473}"/>
              </a:ext>
            </a:extLst>
          </p:cNvPr>
          <p:cNvSpPr>
            <a:spLocks noGrp="1"/>
          </p:cNvSpPr>
          <p:nvPr>
            <p:ph type="body" idx="1"/>
          </p:nvPr>
        </p:nvSpPr>
        <p:spPr>
          <a:xfrm>
            <a:off x="467833" y="2012531"/>
            <a:ext cx="5204097" cy="3205800"/>
          </a:xfrm>
        </p:spPr>
        <p:txBody>
          <a:bodyPr/>
          <a:lstStyle/>
          <a:p>
            <a:pPr algn="l"/>
            <a:r>
              <a:rPr lang="en-US" sz="1600" b="1" dirty="0">
                <a:latin typeface="Arial" panose="020B0604020202020204" pitchFamily="34" charset="0"/>
                <a:cs typeface="Arial" panose="020B0604020202020204" pitchFamily="34" charset="0"/>
              </a:rPr>
              <a:t>Movie Scripts</a:t>
            </a:r>
            <a:r>
              <a:rPr lang="en-US" sz="1600" dirty="0">
                <a:latin typeface="Arial" panose="020B0604020202020204" pitchFamily="34" charset="0"/>
                <a:cs typeface="Arial" panose="020B0604020202020204" pitchFamily="34" charset="0"/>
              </a:rPr>
              <a:t>: PDFs for </a:t>
            </a:r>
            <a:r>
              <a:rPr lang="en-US" sz="1600" i="1" dirty="0">
                <a:latin typeface="Arial" panose="020B0604020202020204" pitchFamily="34" charset="0"/>
                <a:cs typeface="Arial" panose="020B0604020202020204" pitchFamily="34" charset="0"/>
              </a:rPr>
              <a:t>Batman </a:t>
            </a:r>
            <a:r>
              <a:rPr lang="en-US" sz="1600" dirty="0">
                <a:latin typeface="Arial" panose="020B0604020202020204" pitchFamily="34" charset="0"/>
                <a:cs typeface="Arial" panose="020B0604020202020204" pitchFamily="34" charset="0"/>
              </a:rPr>
              <a:t>(1986) and </a:t>
            </a:r>
            <a:r>
              <a:rPr lang="en-US" sz="1600" i="1" dirty="0">
                <a:latin typeface="Arial" panose="020B0604020202020204" pitchFamily="34" charset="0"/>
                <a:cs typeface="Arial" panose="020B0604020202020204" pitchFamily="34" charset="0"/>
              </a:rPr>
              <a:t>The Dark Knight </a:t>
            </a:r>
            <a:r>
              <a:rPr lang="en-US" sz="1600" dirty="0">
                <a:latin typeface="Arial" panose="020B0604020202020204" pitchFamily="34" charset="0"/>
                <a:cs typeface="Arial" panose="020B0604020202020204" pitchFamily="34" charset="0"/>
              </a:rPr>
              <a:t>(2008)</a:t>
            </a:r>
          </a:p>
          <a:p>
            <a:pPr algn="l"/>
            <a:r>
              <a:rPr lang="en-US" sz="1600" b="1" dirty="0">
                <a:latin typeface="Arial" panose="020B0604020202020204" pitchFamily="34" charset="0"/>
                <a:cs typeface="Arial" panose="020B0604020202020204" pitchFamily="34" charset="0"/>
              </a:rPr>
              <a:t>Libraries Used</a:t>
            </a:r>
            <a:r>
              <a:rPr lang="en-US" sz="1600" dirty="0">
                <a:latin typeface="Arial" panose="020B0604020202020204" pitchFamily="34" charset="0"/>
                <a:cs typeface="Arial" panose="020B0604020202020204" pitchFamily="34" charset="0"/>
              </a:rPr>
              <a:t>:</a:t>
            </a:r>
          </a:p>
          <a:p>
            <a:pPr lvl="1" algn="l"/>
            <a:r>
              <a:rPr lang="en-US" sz="1600" dirty="0" err="1">
                <a:latin typeface="Arial" panose="020B0604020202020204" pitchFamily="34" charset="0"/>
                <a:cs typeface="Arial" panose="020B0604020202020204" pitchFamily="34" charset="0"/>
              </a:rPr>
              <a:t>pdfplumber</a:t>
            </a:r>
            <a:r>
              <a:rPr lang="en-US" sz="1600" dirty="0">
                <a:latin typeface="Arial" panose="020B0604020202020204" pitchFamily="34" charset="0"/>
                <a:cs typeface="Arial" panose="020B0604020202020204" pitchFamily="34" charset="0"/>
              </a:rPr>
              <a:t>: To extract text from PDF files.</a:t>
            </a:r>
          </a:p>
          <a:p>
            <a:pPr lvl="1" algn="l"/>
            <a:r>
              <a:rPr lang="en-US" sz="1600" dirty="0">
                <a:latin typeface="Arial" panose="020B0604020202020204" pitchFamily="34" charset="0"/>
                <a:cs typeface="Arial" panose="020B0604020202020204" pitchFamily="34" charset="0"/>
              </a:rPr>
              <a:t>re: For regular expressions to clean and preprocess text.</a:t>
            </a:r>
          </a:p>
          <a:p>
            <a:pPr lvl="1" algn="l"/>
            <a:r>
              <a:rPr lang="en-US" sz="1600" dirty="0" err="1">
                <a:latin typeface="Arial" panose="020B0604020202020204" pitchFamily="34" charset="0"/>
                <a:cs typeface="Arial" panose="020B0604020202020204" pitchFamily="34" charset="0"/>
              </a:rPr>
              <a:t>nltk</a:t>
            </a:r>
            <a:r>
              <a:rPr lang="en-US" sz="1600" dirty="0">
                <a:latin typeface="Arial" panose="020B0604020202020204" pitchFamily="34" charset="0"/>
                <a:cs typeface="Arial" panose="020B0604020202020204" pitchFamily="34" charset="0"/>
              </a:rPr>
              <a:t>: For tokenizing and removing </a:t>
            </a:r>
            <a:r>
              <a:rPr lang="en-US" sz="1600" dirty="0" err="1">
                <a:latin typeface="Arial" panose="020B0604020202020204" pitchFamily="34" charset="0"/>
                <a:cs typeface="Arial" panose="020B0604020202020204" pitchFamily="34" charset="0"/>
              </a:rPr>
              <a:t>stopwords</a:t>
            </a:r>
            <a:r>
              <a:rPr lang="en-US" sz="1600" dirty="0">
                <a:latin typeface="Arial" panose="020B0604020202020204" pitchFamily="34" charset="0"/>
                <a:cs typeface="Arial" panose="020B0604020202020204" pitchFamily="34" charset="0"/>
              </a:rPr>
              <a:t>.</a:t>
            </a:r>
          </a:p>
          <a:p>
            <a:pPr algn="l"/>
            <a:r>
              <a:rPr lang="en-US" sz="1600" b="1" dirty="0">
                <a:latin typeface="Arial" panose="020B0604020202020204" pitchFamily="34" charset="0"/>
                <a:cs typeface="Arial" panose="020B0604020202020204" pitchFamily="34" charset="0"/>
              </a:rPr>
              <a:t>Steps</a:t>
            </a:r>
            <a:r>
              <a:rPr lang="en-US" sz="1600" dirty="0">
                <a:latin typeface="Arial" panose="020B0604020202020204" pitchFamily="34" charset="0"/>
                <a:cs typeface="Arial" panose="020B0604020202020204" pitchFamily="34" charset="0"/>
              </a:rPr>
              <a:t>:</a:t>
            </a:r>
          </a:p>
          <a:p>
            <a:pPr marL="901700" lvl="1" indent="-342900" algn="l">
              <a:buAutoNum type="arabicPeriod"/>
            </a:pPr>
            <a:r>
              <a:rPr lang="en-US" sz="1600" dirty="0">
                <a:latin typeface="Arial" panose="020B0604020202020204" pitchFamily="34" charset="0"/>
                <a:cs typeface="Arial" panose="020B0604020202020204" pitchFamily="34" charset="0"/>
              </a:rPr>
              <a:t>Extract text from PDFs using </a:t>
            </a:r>
            <a:r>
              <a:rPr lang="en-US" sz="1600" dirty="0" err="1">
                <a:latin typeface="Arial" panose="020B0604020202020204" pitchFamily="34" charset="0"/>
                <a:cs typeface="Arial" panose="020B0604020202020204" pitchFamily="34" charset="0"/>
              </a:rPr>
              <a:t>pdfplumber</a:t>
            </a:r>
            <a:r>
              <a:rPr lang="en-US" sz="1600" dirty="0">
                <a:latin typeface="Arial" panose="020B0604020202020204" pitchFamily="34" charset="0"/>
                <a:cs typeface="Arial" panose="020B0604020202020204" pitchFamily="34" charset="0"/>
              </a:rPr>
              <a:t>.</a:t>
            </a:r>
          </a:p>
          <a:p>
            <a:pPr marL="901700" lvl="1" indent="-342900" algn="l">
              <a:buAutoNum type="arabicPeriod"/>
            </a:pPr>
            <a:r>
              <a:rPr lang="en-US" sz="1600" dirty="0">
                <a:latin typeface="Arial" panose="020B0604020202020204" pitchFamily="34" charset="0"/>
                <a:cs typeface="Arial" panose="020B0604020202020204" pitchFamily="34" charset="0"/>
              </a:rPr>
              <a:t>Remove non-dialogue elements such as scene descriptions using regex patterns.</a:t>
            </a:r>
          </a:p>
          <a:p>
            <a:pPr marL="901700" lvl="1" indent="-342900" algn="l">
              <a:buAutoNum type="arabicPeriod"/>
            </a:pPr>
            <a:r>
              <a:rPr lang="en-US" sz="1600" dirty="0">
                <a:latin typeface="Arial" panose="020B0604020202020204" pitchFamily="34" charset="0"/>
                <a:cs typeface="Arial" panose="020B0604020202020204" pitchFamily="34" charset="0"/>
              </a:rPr>
              <a:t>Tokenize text and remove </a:t>
            </a:r>
            <a:r>
              <a:rPr lang="en-US" sz="1600" dirty="0" err="1">
                <a:latin typeface="Arial" panose="020B0604020202020204" pitchFamily="34" charset="0"/>
                <a:cs typeface="Arial" panose="020B0604020202020204" pitchFamily="34" charset="0"/>
              </a:rPr>
              <a:t>stopwords</a:t>
            </a:r>
            <a:r>
              <a:rPr lang="en-US" sz="1600" dirty="0">
                <a:latin typeface="Arial" panose="020B0604020202020204" pitchFamily="34" charset="0"/>
                <a:cs typeface="Arial" panose="020B0604020202020204" pitchFamily="34" charset="0"/>
              </a:rPr>
              <a:t> for further analysis.</a:t>
            </a:r>
          </a:p>
        </p:txBody>
      </p:sp>
      <p:pic>
        <p:nvPicPr>
          <p:cNvPr id="4" name="Picture 3">
            <a:extLst>
              <a:ext uri="{FF2B5EF4-FFF2-40B4-BE49-F238E27FC236}">
                <a16:creationId xmlns:a16="http://schemas.microsoft.com/office/drawing/2014/main" id="{F27AD7AD-C4F7-8E76-1C71-0114B58DC1C3}"/>
              </a:ext>
            </a:extLst>
          </p:cNvPr>
          <p:cNvPicPr>
            <a:picLocks noChangeAspect="1"/>
          </p:cNvPicPr>
          <p:nvPr/>
        </p:nvPicPr>
        <p:blipFill rotWithShape="1">
          <a:blip r:embed="rId2"/>
          <a:srcRect b="72403"/>
          <a:stretch/>
        </p:blipFill>
        <p:spPr>
          <a:xfrm>
            <a:off x="6096000" y="126403"/>
            <a:ext cx="4243951" cy="1779276"/>
          </a:xfrm>
          <a:prstGeom prst="rect">
            <a:avLst/>
          </a:prstGeom>
        </p:spPr>
      </p:pic>
      <p:pic>
        <p:nvPicPr>
          <p:cNvPr id="5" name="Picture 4">
            <a:extLst>
              <a:ext uri="{FF2B5EF4-FFF2-40B4-BE49-F238E27FC236}">
                <a16:creationId xmlns:a16="http://schemas.microsoft.com/office/drawing/2014/main" id="{22E0B485-0906-0055-DEA6-38C2897F7BEC}"/>
              </a:ext>
            </a:extLst>
          </p:cNvPr>
          <p:cNvPicPr>
            <a:picLocks noChangeAspect="1"/>
          </p:cNvPicPr>
          <p:nvPr/>
        </p:nvPicPr>
        <p:blipFill rotWithShape="1">
          <a:blip r:embed="rId2"/>
          <a:srcRect t="38136"/>
          <a:stretch/>
        </p:blipFill>
        <p:spPr>
          <a:xfrm>
            <a:off x="6096000" y="2040829"/>
            <a:ext cx="3350860" cy="3149204"/>
          </a:xfrm>
          <a:prstGeom prst="rect">
            <a:avLst/>
          </a:prstGeom>
        </p:spPr>
      </p:pic>
      <p:pic>
        <p:nvPicPr>
          <p:cNvPr id="6" name="Picture 5">
            <a:extLst>
              <a:ext uri="{FF2B5EF4-FFF2-40B4-BE49-F238E27FC236}">
                <a16:creationId xmlns:a16="http://schemas.microsoft.com/office/drawing/2014/main" id="{C0E7AC2B-4D30-3D12-4419-A0BC33AC229F}"/>
              </a:ext>
            </a:extLst>
          </p:cNvPr>
          <p:cNvPicPr>
            <a:picLocks noChangeAspect="1"/>
          </p:cNvPicPr>
          <p:nvPr/>
        </p:nvPicPr>
        <p:blipFill>
          <a:blip r:embed="rId3"/>
          <a:stretch>
            <a:fillRect/>
          </a:stretch>
        </p:blipFill>
        <p:spPr>
          <a:xfrm>
            <a:off x="8217975" y="4645715"/>
            <a:ext cx="3761527" cy="2102901"/>
          </a:xfrm>
          <a:prstGeom prst="rect">
            <a:avLst/>
          </a:prstGeom>
        </p:spPr>
      </p:pic>
    </p:spTree>
    <p:extLst>
      <p:ext uri="{BB962C8B-B14F-4D97-AF65-F5344CB8AC3E}">
        <p14:creationId xmlns:p14="http://schemas.microsoft.com/office/powerpoint/2010/main" val="241682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FCFBB-CE6D-6F44-9DD8-670AA6779926}"/>
              </a:ext>
            </a:extLst>
          </p:cNvPr>
          <p:cNvSpPr>
            <a:spLocks noGrp="1"/>
          </p:cNvSpPr>
          <p:nvPr>
            <p:ph type="title"/>
          </p:nvPr>
        </p:nvSpPr>
        <p:spPr>
          <a:xfrm>
            <a:off x="1417800" y="321323"/>
            <a:ext cx="9356400" cy="680484"/>
          </a:xfrm>
        </p:spPr>
        <p:txBody>
          <a:bodyPr/>
          <a:lstStyle/>
          <a:p>
            <a:r>
              <a:rPr lang="en-US" dirty="0"/>
              <a:t>Batman Movie Scripts</a:t>
            </a:r>
          </a:p>
        </p:txBody>
      </p:sp>
      <p:sp>
        <p:nvSpPr>
          <p:cNvPr id="4" name="Text Placeholder 3">
            <a:extLst>
              <a:ext uri="{FF2B5EF4-FFF2-40B4-BE49-F238E27FC236}">
                <a16:creationId xmlns:a16="http://schemas.microsoft.com/office/drawing/2014/main" id="{F800C68B-CE25-48EE-A99D-E474DAEEB821}"/>
              </a:ext>
            </a:extLst>
          </p:cNvPr>
          <p:cNvSpPr>
            <a:spLocks noGrp="1"/>
          </p:cNvSpPr>
          <p:nvPr>
            <p:ph type="body" idx="2"/>
          </p:nvPr>
        </p:nvSpPr>
        <p:spPr>
          <a:xfrm>
            <a:off x="1275908" y="2147777"/>
            <a:ext cx="3157870" cy="2562446"/>
          </a:xfrm>
        </p:spPr>
        <p:txBody>
          <a:bodyPr/>
          <a:lstStyle/>
          <a:p>
            <a:pPr marL="101600" indent="0">
              <a:buNone/>
            </a:pPr>
            <a:r>
              <a:rPr lang="en-US" sz="1500" dirty="0">
                <a:latin typeface="Arial" panose="020B0604020202020204" pitchFamily="34" charset="0"/>
                <a:cs typeface="Arial" panose="020B0604020202020204" pitchFamily="34" charset="0"/>
              </a:rPr>
              <a:t>Extracting Dialogue for Different Characters:</a:t>
            </a:r>
          </a:p>
          <a:p>
            <a:pPr>
              <a:buFont typeface="Arial" panose="020B0604020202020204" pitchFamily="34" charset="0"/>
              <a:buChar char="•"/>
            </a:pPr>
            <a:r>
              <a:rPr lang="en-US" sz="1500" dirty="0">
                <a:latin typeface="Arial" panose="020B0604020202020204" pitchFamily="34" charset="0"/>
                <a:cs typeface="Arial" panose="020B0604020202020204" pitchFamily="34" charset="0"/>
              </a:rPr>
              <a:t>Used patterns to identify and remove scene descriptions (e.g., INT., EXT., FADE IN).</a:t>
            </a:r>
          </a:p>
          <a:p>
            <a:pPr>
              <a:buFont typeface="Arial" panose="020B0604020202020204" pitchFamily="34" charset="0"/>
              <a:buChar char="•"/>
            </a:pPr>
            <a:r>
              <a:rPr lang="en-US" sz="1500" dirty="0">
                <a:latin typeface="Arial" panose="020B0604020202020204" pitchFamily="34" charset="0"/>
                <a:cs typeface="Arial" panose="020B0604020202020204" pitchFamily="34" charset="0"/>
              </a:rPr>
              <a:t>Identified character names by detecting uppercase lines with limited words.</a:t>
            </a:r>
          </a:p>
          <a:p>
            <a:endParaRPr lang="en-US" sz="15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14FE91B-FB1C-59FA-E537-F6A817D674E6}"/>
              </a:ext>
            </a:extLst>
          </p:cNvPr>
          <p:cNvPicPr>
            <a:picLocks noChangeAspect="1"/>
          </p:cNvPicPr>
          <p:nvPr/>
        </p:nvPicPr>
        <p:blipFill>
          <a:blip r:embed="rId2"/>
          <a:stretch>
            <a:fillRect/>
          </a:stretch>
        </p:blipFill>
        <p:spPr>
          <a:xfrm>
            <a:off x="4695507" y="1376928"/>
            <a:ext cx="5883888" cy="4915200"/>
          </a:xfrm>
          <a:prstGeom prst="rect">
            <a:avLst/>
          </a:prstGeom>
        </p:spPr>
      </p:pic>
    </p:spTree>
    <p:extLst>
      <p:ext uri="{BB962C8B-B14F-4D97-AF65-F5344CB8AC3E}">
        <p14:creationId xmlns:p14="http://schemas.microsoft.com/office/powerpoint/2010/main" val="199123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BE88-9C0A-3EE7-2F8C-A98C49928442}"/>
              </a:ext>
            </a:extLst>
          </p:cNvPr>
          <p:cNvSpPr>
            <a:spLocks noGrp="1"/>
          </p:cNvSpPr>
          <p:nvPr>
            <p:ph type="title"/>
          </p:nvPr>
        </p:nvSpPr>
        <p:spPr>
          <a:xfrm>
            <a:off x="467833" y="1160834"/>
            <a:ext cx="7994079" cy="763500"/>
          </a:xfrm>
        </p:spPr>
        <p:txBody>
          <a:bodyPr/>
          <a:lstStyle/>
          <a:p>
            <a:pPr algn="l"/>
            <a:r>
              <a:rPr lang="en-US" sz="4400" dirty="0"/>
              <a:t>Data: Movie Reviews</a:t>
            </a:r>
          </a:p>
        </p:txBody>
      </p:sp>
      <p:sp>
        <p:nvSpPr>
          <p:cNvPr id="3" name="Text Placeholder 2">
            <a:extLst>
              <a:ext uri="{FF2B5EF4-FFF2-40B4-BE49-F238E27FC236}">
                <a16:creationId xmlns:a16="http://schemas.microsoft.com/office/drawing/2014/main" id="{A1397E8F-0C81-D25D-B436-B960EDAEE473}"/>
              </a:ext>
            </a:extLst>
          </p:cNvPr>
          <p:cNvSpPr>
            <a:spLocks noGrp="1"/>
          </p:cNvSpPr>
          <p:nvPr>
            <p:ph type="body" idx="1"/>
          </p:nvPr>
        </p:nvSpPr>
        <p:spPr>
          <a:xfrm>
            <a:off x="467833" y="2012531"/>
            <a:ext cx="5178055" cy="3537664"/>
          </a:xfrm>
        </p:spPr>
        <p:txBody>
          <a:bodyPr/>
          <a:lstStyle/>
          <a:p>
            <a:pPr algn="l"/>
            <a:r>
              <a:rPr lang="en-US" sz="1600" b="1" dirty="0">
                <a:latin typeface="Arial" panose="020B0604020202020204" pitchFamily="34" charset="0"/>
                <a:cs typeface="Arial" panose="020B0604020202020204" pitchFamily="34" charset="0"/>
              </a:rPr>
              <a:t>Movie Reviews</a:t>
            </a:r>
            <a:r>
              <a:rPr lang="en-US" sz="1600" dirty="0">
                <a:latin typeface="Arial" panose="020B0604020202020204" pitchFamily="34" charset="0"/>
                <a:cs typeface="Arial" panose="020B0604020202020204" pitchFamily="34" charset="0"/>
              </a:rPr>
              <a:t>: Scraped from Rotten Tomatoes</a:t>
            </a:r>
          </a:p>
          <a:p>
            <a:pPr algn="l"/>
            <a:r>
              <a:rPr lang="en-US" sz="1600" b="1" dirty="0">
                <a:latin typeface="Arial" panose="020B0604020202020204" pitchFamily="34" charset="0"/>
                <a:cs typeface="Arial" panose="020B0604020202020204" pitchFamily="34" charset="0"/>
              </a:rPr>
              <a:t>Libraries Used</a:t>
            </a:r>
            <a:r>
              <a:rPr lang="en-US" sz="1600" dirty="0">
                <a:latin typeface="Arial" panose="020B0604020202020204" pitchFamily="34" charset="0"/>
                <a:cs typeface="Arial" panose="020B0604020202020204" pitchFamily="34" charset="0"/>
              </a:rPr>
              <a:t>:</a:t>
            </a:r>
          </a:p>
          <a:p>
            <a:pPr lvl="1" algn="l"/>
            <a:r>
              <a:rPr lang="en-US" sz="1600" dirty="0">
                <a:latin typeface="Arial" panose="020B0604020202020204" pitchFamily="34" charset="0"/>
                <a:cs typeface="Arial" panose="020B0604020202020204" pitchFamily="34" charset="0"/>
              </a:rPr>
              <a:t>selenium: For web scraping.</a:t>
            </a:r>
          </a:p>
          <a:p>
            <a:pPr lvl="1" algn="l"/>
            <a:r>
              <a:rPr lang="en-US" sz="1600" dirty="0">
                <a:latin typeface="Arial" panose="020B0604020202020204" pitchFamily="34" charset="0"/>
                <a:cs typeface="Arial" panose="020B0604020202020204" pitchFamily="34" charset="0"/>
              </a:rPr>
              <a:t>pandas: To store and manipulate the scraped reviews.</a:t>
            </a:r>
          </a:p>
          <a:p>
            <a:pPr algn="l"/>
            <a:r>
              <a:rPr lang="en-US" sz="1600" b="1" dirty="0">
                <a:latin typeface="Arial" panose="020B0604020202020204" pitchFamily="34" charset="0"/>
                <a:cs typeface="Arial" panose="020B0604020202020204" pitchFamily="34" charset="0"/>
              </a:rPr>
              <a:t>Steps</a:t>
            </a:r>
            <a:r>
              <a:rPr lang="en-US" sz="1600" dirty="0">
                <a:latin typeface="Arial" panose="020B0604020202020204" pitchFamily="34" charset="0"/>
                <a:cs typeface="Arial" panose="020B0604020202020204" pitchFamily="34" charset="0"/>
              </a:rPr>
              <a:t>:</a:t>
            </a:r>
          </a:p>
          <a:p>
            <a:pPr marL="901700" lvl="1" indent="-342900" algn="l">
              <a:buAutoNum type="arabicPeriod"/>
            </a:pPr>
            <a:r>
              <a:rPr lang="en-US" sz="1600" dirty="0">
                <a:latin typeface="Arial" panose="020B0604020202020204" pitchFamily="34" charset="0"/>
                <a:cs typeface="Arial" panose="020B0604020202020204" pitchFamily="34" charset="0"/>
              </a:rPr>
              <a:t>Use selenium to automate the browser and scrape reviews from Rotten Tomatoes.</a:t>
            </a:r>
          </a:p>
          <a:p>
            <a:pPr marL="901700" lvl="1" indent="-342900" algn="l">
              <a:buAutoNum type="arabicPeriod"/>
            </a:pPr>
            <a:r>
              <a:rPr lang="en-US" sz="1600" dirty="0">
                <a:latin typeface="Arial" panose="020B0604020202020204" pitchFamily="34" charset="0"/>
                <a:cs typeface="Arial" panose="020B0604020202020204" pitchFamily="34" charset="0"/>
              </a:rPr>
              <a:t>Click the "Load More" button to load all reviews.</a:t>
            </a:r>
          </a:p>
          <a:p>
            <a:pPr marL="901700" lvl="1" indent="-342900" algn="l">
              <a:buAutoNum type="arabicPeriod"/>
            </a:pPr>
            <a:r>
              <a:rPr lang="en-US" sz="1600" dirty="0">
                <a:latin typeface="Arial" panose="020B0604020202020204" pitchFamily="34" charset="0"/>
                <a:cs typeface="Arial" panose="020B0604020202020204" pitchFamily="34" charset="0"/>
              </a:rPr>
              <a:t>Extract and store reviews in a pandas </a:t>
            </a:r>
            <a:r>
              <a:rPr lang="en-US" sz="1600" dirty="0" err="1">
                <a:latin typeface="Arial" panose="020B0604020202020204" pitchFamily="34" charset="0"/>
                <a:cs typeface="Arial" panose="020B0604020202020204" pitchFamily="34" charset="0"/>
              </a:rPr>
              <a:t>DataFrame</a:t>
            </a:r>
            <a:r>
              <a:rPr lang="en-US" sz="1600" dirty="0">
                <a:latin typeface="Arial" panose="020B0604020202020204" pitchFamily="34" charset="0"/>
                <a:cs typeface="Arial" panose="020B0604020202020204" pitchFamily="34" charset="0"/>
              </a:rPr>
              <a:t>.</a:t>
            </a:r>
          </a:p>
          <a:p>
            <a:pPr algn="l"/>
            <a:endParaRPr lang="en-US"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C214D6A-A37B-9EC9-411B-A86B5E02043E}"/>
              </a:ext>
            </a:extLst>
          </p:cNvPr>
          <p:cNvPicPr>
            <a:picLocks noChangeAspect="1"/>
          </p:cNvPicPr>
          <p:nvPr/>
        </p:nvPicPr>
        <p:blipFill>
          <a:blip r:embed="rId2"/>
          <a:stretch>
            <a:fillRect/>
          </a:stretch>
        </p:blipFill>
        <p:spPr>
          <a:xfrm>
            <a:off x="5752273" y="1924334"/>
            <a:ext cx="6082206" cy="3537663"/>
          </a:xfrm>
          <a:prstGeom prst="rect">
            <a:avLst/>
          </a:prstGeom>
        </p:spPr>
      </p:pic>
    </p:spTree>
    <p:extLst>
      <p:ext uri="{BB962C8B-B14F-4D97-AF65-F5344CB8AC3E}">
        <p14:creationId xmlns:p14="http://schemas.microsoft.com/office/powerpoint/2010/main" val="3878097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FCFBB-CE6D-6F44-9DD8-670AA6779926}"/>
              </a:ext>
            </a:extLst>
          </p:cNvPr>
          <p:cNvSpPr>
            <a:spLocks noGrp="1"/>
          </p:cNvSpPr>
          <p:nvPr>
            <p:ph type="title"/>
          </p:nvPr>
        </p:nvSpPr>
        <p:spPr>
          <a:xfrm>
            <a:off x="1417713" y="265814"/>
            <a:ext cx="9356400" cy="627321"/>
          </a:xfrm>
        </p:spPr>
        <p:txBody>
          <a:bodyPr/>
          <a:lstStyle/>
          <a:p>
            <a:r>
              <a:rPr lang="en-US" dirty="0"/>
              <a:t>Batman Movie Reviews</a:t>
            </a:r>
          </a:p>
        </p:txBody>
      </p:sp>
      <p:sp>
        <p:nvSpPr>
          <p:cNvPr id="3" name="Text Placeholder 2">
            <a:extLst>
              <a:ext uri="{FF2B5EF4-FFF2-40B4-BE49-F238E27FC236}">
                <a16:creationId xmlns:a16="http://schemas.microsoft.com/office/drawing/2014/main" id="{82EC4CE3-F6EF-AA55-66DF-CEF5464190C9}"/>
              </a:ext>
            </a:extLst>
          </p:cNvPr>
          <p:cNvSpPr>
            <a:spLocks noGrp="1"/>
          </p:cNvSpPr>
          <p:nvPr>
            <p:ph type="body" idx="1"/>
          </p:nvPr>
        </p:nvSpPr>
        <p:spPr>
          <a:xfrm>
            <a:off x="1233377" y="988828"/>
            <a:ext cx="2424223" cy="5239694"/>
          </a:xfrm>
        </p:spPr>
        <p:txBody>
          <a:bodyPr/>
          <a:lstStyle/>
          <a:p>
            <a:pPr marL="101600" indent="0">
              <a:buNone/>
            </a:pPr>
            <a:endParaRPr lang="en-US" sz="1500" dirty="0">
              <a:latin typeface="Arial" panose="020B0604020202020204" pitchFamily="34" charset="0"/>
              <a:cs typeface="Arial" panose="020B0604020202020204" pitchFamily="34" charset="0"/>
            </a:endParaRPr>
          </a:p>
          <a:p>
            <a:pPr marL="101600" indent="0">
              <a:buNone/>
            </a:pPr>
            <a:r>
              <a:rPr lang="en-US" sz="1500" dirty="0">
                <a:latin typeface="Arial" panose="020B0604020202020204" pitchFamily="34" charset="0"/>
                <a:cs typeface="Arial" panose="020B0604020202020204" pitchFamily="34" charset="0"/>
              </a:rPr>
              <a:t>Challenges with the "Load More" button:</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The web pages required repeatedly clicking the "Load More" button to retrieve all reviews.</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Implemented a loop to click the "Load More" button until all reviews were loaded.</a:t>
            </a:r>
          </a:p>
          <a:p>
            <a:pPr marL="101600" indent="0">
              <a:buNone/>
            </a:pPr>
            <a:endParaRPr lang="en-US" sz="1500" dirty="0">
              <a:latin typeface="Arial" panose="020B0604020202020204" pitchFamily="34" charset="0"/>
              <a:cs typeface="Arial" panose="020B0604020202020204" pitchFamily="34" charset="0"/>
            </a:endParaRPr>
          </a:p>
          <a:p>
            <a:pPr marL="101600" indent="0">
              <a:buNone/>
            </a:pPr>
            <a:r>
              <a:rPr lang="en-US" sz="1500" dirty="0">
                <a:latin typeface="Arial" panose="020B0604020202020204" pitchFamily="34" charset="0"/>
                <a:cs typeface="Arial" panose="020B0604020202020204" pitchFamily="34" charset="0"/>
              </a:rPr>
              <a:t>Resulting CSV:</a:t>
            </a:r>
          </a:p>
          <a:p>
            <a:pPr marL="101600" indent="0">
              <a:buNone/>
            </a:pPr>
            <a:r>
              <a:rPr lang="en-US" sz="1500" dirty="0">
                <a:latin typeface="Arial" panose="020B0604020202020204" pitchFamily="34" charset="0"/>
                <a:cs typeface="Arial" panose="020B0604020202020204" pitchFamily="34" charset="0"/>
              </a:rPr>
              <a:t>Scraped reviews were stored in a Pandas </a:t>
            </a:r>
            <a:r>
              <a:rPr lang="en-US" sz="1500" dirty="0" err="1">
                <a:latin typeface="Arial" panose="020B0604020202020204" pitchFamily="34" charset="0"/>
                <a:cs typeface="Arial" panose="020B0604020202020204" pitchFamily="34" charset="0"/>
              </a:rPr>
              <a:t>DataFrame</a:t>
            </a:r>
            <a:r>
              <a:rPr lang="en-US" sz="1500" dirty="0">
                <a:latin typeface="Arial" panose="020B0604020202020204" pitchFamily="34" charset="0"/>
                <a:cs typeface="Arial" panose="020B0604020202020204" pitchFamily="34" charset="0"/>
              </a:rPr>
              <a:t> and then saved as a CSV file.</a:t>
            </a:r>
          </a:p>
          <a:p>
            <a:endParaRPr lang="en-US" sz="15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FF8F2920-E59D-5D42-0D99-1EA0F552CA9A}"/>
              </a:ext>
            </a:extLst>
          </p:cNvPr>
          <p:cNvPicPr>
            <a:picLocks noChangeAspect="1"/>
          </p:cNvPicPr>
          <p:nvPr/>
        </p:nvPicPr>
        <p:blipFill>
          <a:blip r:embed="rId2"/>
          <a:stretch>
            <a:fillRect/>
          </a:stretch>
        </p:blipFill>
        <p:spPr>
          <a:xfrm>
            <a:off x="3657600" y="988828"/>
            <a:ext cx="4076156" cy="2828260"/>
          </a:xfrm>
          <a:prstGeom prst="rect">
            <a:avLst/>
          </a:prstGeom>
        </p:spPr>
      </p:pic>
      <p:pic>
        <p:nvPicPr>
          <p:cNvPr id="13" name="Picture 12">
            <a:extLst>
              <a:ext uri="{FF2B5EF4-FFF2-40B4-BE49-F238E27FC236}">
                <a16:creationId xmlns:a16="http://schemas.microsoft.com/office/drawing/2014/main" id="{F8C002BB-A3F7-2704-1736-CCA77779D69E}"/>
              </a:ext>
            </a:extLst>
          </p:cNvPr>
          <p:cNvPicPr>
            <a:picLocks noChangeAspect="1"/>
          </p:cNvPicPr>
          <p:nvPr/>
        </p:nvPicPr>
        <p:blipFill>
          <a:blip r:embed="rId3"/>
          <a:stretch>
            <a:fillRect/>
          </a:stretch>
        </p:blipFill>
        <p:spPr>
          <a:xfrm>
            <a:off x="7865316" y="2813159"/>
            <a:ext cx="4097300" cy="2137455"/>
          </a:xfrm>
          <a:prstGeom prst="rect">
            <a:avLst/>
          </a:prstGeom>
        </p:spPr>
      </p:pic>
      <p:pic>
        <p:nvPicPr>
          <p:cNvPr id="12" name="Picture 11">
            <a:extLst>
              <a:ext uri="{FF2B5EF4-FFF2-40B4-BE49-F238E27FC236}">
                <a16:creationId xmlns:a16="http://schemas.microsoft.com/office/drawing/2014/main" id="{BED44341-BF07-4C94-9CC5-8220418ADDDA}"/>
              </a:ext>
            </a:extLst>
          </p:cNvPr>
          <p:cNvPicPr>
            <a:picLocks noChangeAspect="1"/>
          </p:cNvPicPr>
          <p:nvPr/>
        </p:nvPicPr>
        <p:blipFill rotWithShape="1">
          <a:blip r:embed="rId4"/>
          <a:srcRect r="38949"/>
          <a:stretch/>
        </p:blipFill>
        <p:spPr>
          <a:xfrm>
            <a:off x="7870426" y="988828"/>
            <a:ext cx="4092190" cy="1669313"/>
          </a:xfrm>
          <a:prstGeom prst="rect">
            <a:avLst/>
          </a:prstGeom>
        </p:spPr>
      </p:pic>
      <p:pic>
        <p:nvPicPr>
          <p:cNvPr id="14" name="Picture 13">
            <a:extLst>
              <a:ext uri="{FF2B5EF4-FFF2-40B4-BE49-F238E27FC236}">
                <a16:creationId xmlns:a16="http://schemas.microsoft.com/office/drawing/2014/main" id="{46827425-223D-5D08-4C56-80CD08EC2474}"/>
              </a:ext>
            </a:extLst>
          </p:cNvPr>
          <p:cNvPicPr>
            <a:picLocks noChangeAspect="1"/>
          </p:cNvPicPr>
          <p:nvPr/>
        </p:nvPicPr>
        <p:blipFill rotWithShape="1">
          <a:blip r:embed="rId5"/>
          <a:srcRect l="1" r="425" b="28909"/>
          <a:stretch/>
        </p:blipFill>
        <p:spPr>
          <a:xfrm>
            <a:off x="3852542" y="5105632"/>
            <a:ext cx="5783827" cy="1486554"/>
          </a:xfrm>
          <a:prstGeom prst="rect">
            <a:avLst/>
          </a:prstGeom>
        </p:spPr>
      </p:pic>
    </p:spTree>
    <p:extLst>
      <p:ext uri="{BB962C8B-B14F-4D97-AF65-F5344CB8AC3E}">
        <p14:creationId xmlns:p14="http://schemas.microsoft.com/office/powerpoint/2010/main" val="151964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circle(in)">
                                      <p:cBhvr>
                                        <p:cTn id="2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5244-E079-8D0A-47DC-7E2D5664319D}"/>
              </a:ext>
            </a:extLst>
          </p:cNvPr>
          <p:cNvSpPr>
            <a:spLocks noGrp="1"/>
          </p:cNvSpPr>
          <p:nvPr>
            <p:ph type="title"/>
          </p:nvPr>
        </p:nvSpPr>
        <p:spPr>
          <a:xfrm>
            <a:off x="245016" y="241750"/>
            <a:ext cx="5170500" cy="799200"/>
          </a:xfrm>
        </p:spPr>
        <p:txBody>
          <a:bodyPr/>
          <a:lstStyle/>
          <a:p>
            <a:r>
              <a:rPr lang="en-US" b="1" dirty="0"/>
              <a:t>EDA in Movie Scripts</a:t>
            </a:r>
            <a:endParaRPr lang="en-US" dirty="0"/>
          </a:p>
        </p:txBody>
      </p:sp>
      <p:sp>
        <p:nvSpPr>
          <p:cNvPr id="3" name="Subtitle 2">
            <a:extLst>
              <a:ext uri="{FF2B5EF4-FFF2-40B4-BE49-F238E27FC236}">
                <a16:creationId xmlns:a16="http://schemas.microsoft.com/office/drawing/2014/main" id="{E347D8C2-80B8-E8D6-0389-B6BD303B5ECE}"/>
              </a:ext>
            </a:extLst>
          </p:cNvPr>
          <p:cNvSpPr>
            <a:spLocks noGrp="1"/>
          </p:cNvSpPr>
          <p:nvPr>
            <p:ph type="subTitle" idx="1"/>
          </p:nvPr>
        </p:nvSpPr>
        <p:spPr>
          <a:xfrm>
            <a:off x="135685" y="917627"/>
            <a:ext cx="2012092" cy="415710"/>
          </a:xfrm>
        </p:spPr>
        <p:txBody>
          <a:bodyPr/>
          <a:lstStyle/>
          <a:p>
            <a:pPr algn="l"/>
            <a:r>
              <a:rPr lang="en-US" sz="1600" dirty="0">
                <a:solidFill>
                  <a:srgbClr val="FFC726"/>
                </a:solidFill>
                <a:latin typeface="Arial" panose="020B0604020202020204" pitchFamily="34" charset="0"/>
                <a:cs typeface="Arial" panose="020B0604020202020204" pitchFamily="34" charset="0"/>
              </a:rPr>
              <a:t>Most common adjectives:</a:t>
            </a:r>
          </a:p>
          <a:p>
            <a:pPr algn="l"/>
            <a:endParaRPr lang="en-US" sz="16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92892DE5-6C35-A2E9-BC46-DCBE8370259F}"/>
              </a:ext>
            </a:extLst>
          </p:cNvPr>
          <p:cNvPicPr>
            <a:picLocks noChangeAspect="1"/>
          </p:cNvPicPr>
          <p:nvPr/>
        </p:nvPicPr>
        <p:blipFill>
          <a:blip r:embed="rId2"/>
          <a:stretch>
            <a:fillRect/>
          </a:stretch>
        </p:blipFill>
        <p:spPr>
          <a:xfrm>
            <a:off x="6496493" y="241750"/>
            <a:ext cx="5559822" cy="6723507"/>
          </a:xfrm>
          <a:prstGeom prst="rect">
            <a:avLst/>
          </a:prstGeom>
        </p:spPr>
      </p:pic>
      <p:sp>
        <p:nvSpPr>
          <p:cNvPr id="4" name="TextBox 3">
            <a:extLst>
              <a:ext uri="{FF2B5EF4-FFF2-40B4-BE49-F238E27FC236}">
                <a16:creationId xmlns:a16="http://schemas.microsoft.com/office/drawing/2014/main" id="{FB11BCD4-B844-5D3A-469D-532D1147025A}"/>
              </a:ext>
            </a:extLst>
          </p:cNvPr>
          <p:cNvSpPr txBox="1"/>
          <p:nvPr/>
        </p:nvSpPr>
        <p:spPr>
          <a:xfrm>
            <a:off x="245016" y="2754674"/>
            <a:ext cx="4550268" cy="3785652"/>
          </a:xfrm>
          <a:prstGeom prst="rect">
            <a:avLst/>
          </a:prstGeom>
          <a:noFill/>
        </p:spPr>
        <p:txBody>
          <a:bodyPr wrap="square" numCol="1" rtlCol="0">
            <a:spAutoFit/>
          </a:bodyPr>
          <a:lstStyle/>
          <a:p>
            <a:r>
              <a:rPr lang="en-US" sz="1200" b="1" dirty="0">
                <a:solidFill>
                  <a:srgbClr val="92D050"/>
                </a:solidFill>
              </a:rPr>
              <a:t>Word Count</a:t>
            </a:r>
          </a:p>
          <a:p>
            <a:r>
              <a:rPr lang="en-US" sz="1200" i="1" dirty="0">
                <a:solidFill>
                  <a:schemeClr val="tx1"/>
                </a:solidFill>
              </a:rPr>
              <a:t>Batman</a:t>
            </a:r>
            <a:endParaRPr lang="en-US" sz="1200" dirty="0">
              <a:solidFill>
                <a:schemeClr val="tx1"/>
              </a:solidFill>
            </a:endParaRPr>
          </a:p>
          <a:p>
            <a:pPr marL="285750" indent="-285750">
              <a:buFont typeface="Arial" panose="020B0604020202020204" pitchFamily="34" charset="0"/>
              <a:buChar char="•"/>
            </a:pPr>
            <a:r>
              <a:rPr lang="en-US" sz="1200" dirty="0">
                <a:solidFill>
                  <a:schemeClr val="tx1"/>
                </a:solidFill>
              </a:rPr>
              <a:t>Mean: 7.60</a:t>
            </a:r>
          </a:p>
          <a:p>
            <a:pPr marL="285750" indent="-285750">
              <a:buFont typeface="Arial" panose="020B0604020202020204" pitchFamily="34" charset="0"/>
              <a:buChar char="•"/>
            </a:pPr>
            <a:r>
              <a:rPr lang="en-US" sz="1200" dirty="0">
                <a:solidFill>
                  <a:schemeClr val="tx1"/>
                </a:solidFill>
              </a:rPr>
              <a:t>Median: 8.0</a:t>
            </a:r>
          </a:p>
          <a:p>
            <a:pPr marL="285750" indent="-285750">
              <a:buFont typeface="Arial" panose="020B0604020202020204" pitchFamily="34" charset="0"/>
              <a:buChar char="•"/>
            </a:pPr>
            <a:r>
              <a:rPr lang="en-US" sz="1200" dirty="0">
                <a:solidFill>
                  <a:schemeClr val="tx1"/>
                </a:solidFill>
              </a:rPr>
              <a:t>Standard Deviation: 3.40</a:t>
            </a:r>
          </a:p>
          <a:p>
            <a:r>
              <a:rPr lang="en-US" sz="1200" i="1" dirty="0">
                <a:solidFill>
                  <a:schemeClr val="tx1"/>
                </a:solidFill>
              </a:rPr>
              <a:t>The Dark Knight</a:t>
            </a:r>
          </a:p>
          <a:p>
            <a:pPr marL="285750" indent="-285750">
              <a:buFont typeface="Arial" panose="020B0604020202020204" pitchFamily="34" charset="0"/>
              <a:buChar char="•"/>
            </a:pPr>
            <a:r>
              <a:rPr lang="en-US" sz="1200" dirty="0">
                <a:solidFill>
                  <a:schemeClr val="tx1"/>
                </a:solidFill>
              </a:rPr>
              <a:t>Mean: 6.83</a:t>
            </a:r>
          </a:p>
          <a:p>
            <a:pPr marL="285750" indent="-285750">
              <a:buFont typeface="Arial" panose="020B0604020202020204" pitchFamily="34" charset="0"/>
              <a:buChar char="•"/>
            </a:pPr>
            <a:r>
              <a:rPr lang="en-US" sz="1200" dirty="0">
                <a:solidFill>
                  <a:schemeClr val="tx1"/>
                </a:solidFill>
              </a:rPr>
              <a:t>Median: 7.0</a:t>
            </a:r>
          </a:p>
          <a:p>
            <a:pPr marL="285750" indent="-285750">
              <a:buFont typeface="Arial" panose="020B0604020202020204" pitchFamily="34" charset="0"/>
              <a:buChar char="•"/>
            </a:pPr>
            <a:r>
              <a:rPr lang="en-US" sz="1200" dirty="0">
                <a:solidFill>
                  <a:schemeClr val="tx1"/>
                </a:solidFill>
              </a:rPr>
              <a:t>Standard Deviation: 2.95</a:t>
            </a:r>
          </a:p>
          <a:p>
            <a:endParaRPr lang="en-US" sz="1200" dirty="0">
              <a:solidFill>
                <a:schemeClr val="tx1"/>
              </a:solidFill>
            </a:endParaRPr>
          </a:p>
          <a:p>
            <a:endParaRPr lang="en-US" sz="1200" b="1" dirty="0">
              <a:solidFill>
                <a:srgbClr val="92D050"/>
              </a:solidFill>
            </a:endParaRPr>
          </a:p>
          <a:p>
            <a:r>
              <a:rPr lang="en-US" sz="1200" b="1" dirty="0">
                <a:solidFill>
                  <a:srgbClr val="92D050"/>
                </a:solidFill>
              </a:rPr>
              <a:t>Average Word Length</a:t>
            </a:r>
          </a:p>
          <a:p>
            <a:r>
              <a:rPr lang="en-US" sz="1200" i="1" dirty="0">
                <a:solidFill>
                  <a:schemeClr val="tx1"/>
                </a:solidFill>
              </a:rPr>
              <a:t>Batman</a:t>
            </a:r>
            <a:endParaRPr lang="en-US" sz="1200" dirty="0">
              <a:solidFill>
                <a:schemeClr val="tx1"/>
              </a:solidFill>
            </a:endParaRPr>
          </a:p>
          <a:p>
            <a:pPr marL="285750" indent="-285750">
              <a:buFont typeface="Arial" panose="020B0604020202020204" pitchFamily="34" charset="0"/>
              <a:buChar char="•"/>
            </a:pPr>
            <a:r>
              <a:rPr lang="en-US" sz="1200" dirty="0">
                <a:solidFill>
                  <a:schemeClr val="tx1"/>
                </a:solidFill>
              </a:rPr>
              <a:t>Mean: 4.41</a:t>
            </a:r>
          </a:p>
          <a:p>
            <a:pPr marL="285750" indent="-285750">
              <a:buFont typeface="Arial" panose="020B0604020202020204" pitchFamily="34" charset="0"/>
              <a:buChar char="•"/>
            </a:pPr>
            <a:r>
              <a:rPr lang="en-US" sz="1200" dirty="0">
                <a:solidFill>
                  <a:schemeClr val="tx1"/>
                </a:solidFill>
              </a:rPr>
              <a:t>Median: 4.25</a:t>
            </a:r>
          </a:p>
          <a:p>
            <a:pPr marL="285750" indent="-285750">
              <a:buFont typeface="Arial" panose="020B0604020202020204" pitchFamily="34" charset="0"/>
              <a:buChar char="•"/>
            </a:pPr>
            <a:r>
              <a:rPr lang="en-US" sz="1200" dirty="0">
                <a:solidFill>
                  <a:schemeClr val="tx1"/>
                </a:solidFill>
              </a:rPr>
              <a:t>Standard Deviation: 1.15</a:t>
            </a:r>
          </a:p>
          <a:p>
            <a:r>
              <a:rPr lang="en-US" sz="1200" i="1" dirty="0">
                <a:solidFill>
                  <a:schemeClr val="tx1"/>
                </a:solidFill>
              </a:rPr>
              <a:t>The Dark Knight</a:t>
            </a:r>
          </a:p>
          <a:p>
            <a:pPr marL="285750" indent="-285750">
              <a:buFont typeface="Arial" panose="020B0604020202020204" pitchFamily="34" charset="0"/>
              <a:buChar char="•"/>
            </a:pPr>
            <a:r>
              <a:rPr lang="en-US" sz="1200" dirty="0">
                <a:solidFill>
                  <a:schemeClr val="tx1"/>
                </a:solidFill>
              </a:rPr>
              <a:t>Mean: 4.24</a:t>
            </a:r>
          </a:p>
          <a:p>
            <a:pPr marL="285750" indent="-285750">
              <a:buFont typeface="Arial" panose="020B0604020202020204" pitchFamily="34" charset="0"/>
              <a:buChar char="•"/>
            </a:pPr>
            <a:r>
              <a:rPr lang="en-US" sz="1200" dirty="0">
                <a:solidFill>
                  <a:schemeClr val="tx1"/>
                </a:solidFill>
              </a:rPr>
              <a:t>Median: 4.09</a:t>
            </a:r>
          </a:p>
          <a:p>
            <a:pPr marL="285750" indent="-285750">
              <a:buFont typeface="Arial" panose="020B0604020202020204" pitchFamily="34" charset="0"/>
              <a:buChar char="•"/>
            </a:pPr>
            <a:r>
              <a:rPr lang="en-US" sz="1200" dirty="0">
                <a:solidFill>
                  <a:schemeClr val="tx1"/>
                </a:solidFill>
              </a:rPr>
              <a:t>Standard Deviation: 1.10</a:t>
            </a:r>
          </a:p>
        </p:txBody>
      </p:sp>
      <p:sp>
        <p:nvSpPr>
          <p:cNvPr id="5" name="TextBox 4">
            <a:extLst>
              <a:ext uri="{FF2B5EF4-FFF2-40B4-BE49-F238E27FC236}">
                <a16:creationId xmlns:a16="http://schemas.microsoft.com/office/drawing/2014/main" id="{CC930358-77EB-0A4D-8C7F-89C6BE4EC3F7}"/>
              </a:ext>
            </a:extLst>
          </p:cNvPr>
          <p:cNvSpPr txBox="1"/>
          <p:nvPr/>
        </p:nvSpPr>
        <p:spPr>
          <a:xfrm>
            <a:off x="2147777" y="1040950"/>
            <a:ext cx="4361353" cy="1169551"/>
          </a:xfrm>
          <a:prstGeom prst="rect">
            <a:avLst/>
          </a:prstGeom>
          <a:noFill/>
        </p:spPr>
        <p:txBody>
          <a:bodyPr wrap="square" numCol="2" rtlCol="0">
            <a:spAutoFit/>
          </a:bodyPr>
          <a:lstStyle/>
          <a:p>
            <a:pPr algn="l"/>
            <a:r>
              <a:rPr lang="en-US" sz="1400" i="1" dirty="0">
                <a:solidFill>
                  <a:schemeClr val="tx1"/>
                </a:solidFill>
                <a:latin typeface="Arial" panose="020B0604020202020204" pitchFamily="34" charset="0"/>
                <a:cs typeface="Arial" panose="020B0604020202020204" pitchFamily="34" charset="0"/>
              </a:rPr>
              <a:t>Batman</a:t>
            </a:r>
          </a:p>
          <a:p>
            <a:pPr algn="l"/>
            <a:r>
              <a:rPr lang="en-US" sz="1400" dirty="0">
                <a:solidFill>
                  <a:schemeClr val="tx1"/>
                </a:solidFill>
                <a:latin typeface="Arial" panose="020B0604020202020204" pitchFamily="34" charset="0"/>
                <a:cs typeface="Arial" panose="020B0604020202020204" pitchFamily="34" charset="0"/>
              </a:rPr>
              <a:t>Black, little, dead</a:t>
            </a:r>
          </a:p>
          <a:p>
            <a:pPr algn="l"/>
            <a:endParaRPr lang="en-US" sz="1400" i="1" dirty="0">
              <a:solidFill>
                <a:schemeClr val="tx1"/>
              </a:solidFill>
              <a:latin typeface="Arial" panose="020B0604020202020204" pitchFamily="34" charset="0"/>
              <a:cs typeface="Arial" panose="020B0604020202020204" pitchFamily="34" charset="0"/>
            </a:endParaRPr>
          </a:p>
          <a:p>
            <a:pPr algn="l"/>
            <a:endParaRPr lang="en-US" i="1" dirty="0">
              <a:solidFill>
                <a:schemeClr val="tx1"/>
              </a:solidFill>
              <a:latin typeface="Arial" panose="020B0604020202020204" pitchFamily="34" charset="0"/>
              <a:cs typeface="Arial" panose="020B0604020202020204" pitchFamily="34" charset="0"/>
            </a:endParaRPr>
          </a:p>
          <a:p>
            <a:pPr algn="l"/>
            <a:endParaRPr lang="en-US" sz="1400" i="1" dirty="0">
              <a:solidFill>
                <a:schemeClr val="tx1"/>
              </a:solidFill>
              <a:latin typeface="Arial" panose="020B0604020202020204" pitchFamily="34" charset="0"/>
              <a:cs typeface="Arial" panose="020B0604020202020204" pitchFamily="34" charset="0"/>
            </a:endParaRPr>
          </a:p>
          <a:p>
            <a:pPr algn="l"/>
            <a:r>
              <a:rPr lang="en-US" sz="1400" i="1" dirty="0">
                <a:solidFill>
                  <a:schemeClr val="tx1"/>
                </a:solidFill>
                <a:latin typeface="Arial" panose="020B0604020202020204" pitchFamily="34" charset="0"/>
                <a:cs typeface="Arial" panose="020B0604020202020204" pitchFamily="34" charset="0"/>
              </a:rPr>
              <a:t>The Dark Knight</a:t>
            </a:r>
          </a:p>
          <a:p>
            <a:pPr algn="l"/>
            <a:r>
              <a:rPr lang="en-US" sz="1400" dirty="0">
                <a:solidFill>
                  <a:schemeClr val="tx1"/>
                </a:solidFill>
                <a:latin typeface="Arial" panose="020B0604020202020204" pitchFamily="34" charset="0"/>
                <a:cs typeface="Arial" panose="020B0604020202020204" pitchFamily="34" charset="0"/>
              </a:rPr>
              <a:t>Good, little, new</a:t>
            </a:r>
          </a:p>
        </p:txBody>
      </p:sp>
      <p:sp>
        <p:nvSpPr>
          <p:cNvPr id="6" name="Rectangle 5">
            <a:extLst>
              <a:ext uri="{FF2B5EF4-FFF2-40B4-BE49-F238E27FC236}">
                <a16:creationId xmlns:a16="http://schemas.microsoft.com/office/drawing/2014/main" id="{849B687C-8632-62A0-0006-51D869722DFC}"/>
              </a:ext>
            </a:extLst>
          </p:cNvPr>
          <p:cNvSpPr/>
          <p:nvPr/>
        </p:nvSpPr>
        <p:spPr>
          <a:xfrm>
            <a:off x="135685" y="946297"/>
            <a:ext cx="6201320" cy="679427"/>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8" name="TextBox 7">
            <a:extLst>
              <a:ext uri="{FF2B5EF4-FFF2-40B4-BE49-F238E27FC236}">
                <a16:creationId xmlns:a16="http://schemas.microsoft.com/office/drawing/2014/main" id="{6267EC12-51FA-81FC-D525-95CE2F5A8D99}"/>
              </a:ext>
            </a:extLst>
          </p:cNvPr>
          <p:cNvSpPr txBox="1"/>
          <p:nvPr/>
        </p:nvSpPr>
        <p:spPr>
          <a:xfrm>
            <a:off x="3016522" y="3268068"/>
            <a:ext cx="3079478" cy="2554545"/>
          </a:xfrm>
          <a:prstGeom prst="rect">
            <a:avLst/>
          </a:prstGeom>
          <a:noFill/>
        </p:spPr>
        <p:txBody>
          <a:bodyPr wrap="square">
            <a:spAutoFit/>
          </a:bodyPr>
          <a:lstStyle/>
          <a:p>
            <a:r>
              <a:rPr lang="en-US" sz="1600" i="1" dirty="0">
                <a:solidFill>
                  <a:srgbClr val="92D050"/>
                </a:solidFill>
              </a:rPr>
              <a:t>Batman</a:t>
            </a:r>
            <a:r>
              <a:rPr lang="en-US" sz="1600" dirty="0">
                <a:solidFill>
                  <a:srgbClr val="92D050"/>
                </a:solidFill>
              </a:rPr>
              <a:t> generally features longer words and dialogues with more variability in word count.</a:t>
            </a:r>
          </a:p>
          <a:p>
            <a:endParaRPr lang="en-US" sz="1600" dirty="0">
              <a:solidFill>
                <a:srgbClr val="92D050"/>
              </a:solidFill>
            </a:endParaRPr>
          </a:p>
          <a:p>
            <a:endParaRPr lang="en-US" sz="1600" dirty="0">
              <a:solidFill>
                <a:srgbClr val="92D050"/>
              </a:solidFill>
            </a:endParaRPr>
          </a:p>
          <a:p>
            <a:r>
              <a:rPr lang="en-US" sz="1600" i="1" dirty="0">
                <a:solidFill>
                  <a:srgbClr val="92D050"/>
                </a:solidFill>
              </a:rPr>
              <a:t>The Dark Knight </a:t>
            </a:r>
            <a:r>
              <a:rPr lang="en-US" sz="1600" dirty="0">
                <a:solidFill>
                  <a:srgbClr val="92D050"/>
                </a:solidFill>
              </a:rPr>
              <a:t>has slightly more sentences per dialogue, with greater variability in sentence length.</a:t>
            </a:r>
          </a:p>
        </p:txBody>
      </p:sp>
      <p:sp>
        <p:nvSpPr>
          <p:cNvPr id="10" name="TextBox 9">
            <a:extLst>
              <a:ext uri="{FF2B5EF4-FFF2-40B4-BE49-F238E27FC236}">
                <a16:creationId xmlns:a16="http://schemas.microsoft.com/office/drawing/2014/main" id="{288214E7-632D-3C22-7DE7-305FAB79D5A9}"/>
              </a:ext>
            </a:extLst>
          </p:cNvPr>
          <p:cNvSpPr txBox="1"/>
          <p:nvPr/>
        </p:nvSpPr>
        <p:spPr>
          <a:xfrm>
            <a:off x="146698" y="1899077"/>
            <a:ext cx="6097772" cy="646331"/>
          </a:xfrm>
          <a:prstGeom prst="rect">
            <a:avLst/>
          </a:prstGeom>
          <a:noFill/>
        </p:spPr>
        <p:txBody>
          <a:bodyPr wrap="square">
            <a:spAutoFit/>
          </a:bodyPr>
          <a:lstStyle/>
          <a:p>
            <a:r>
              <a:rPr lang="en-US" sz="1800" b="1" dirty="0">
                <a:solidFill>
                  <a:srgbClr val="FFFF00"/>
                </a:solidFill>
              </a:rPr>
              <a:t>Number of Unique Characters in Each Movie: </a:t>
            </a:r>
          </a:p>
          <a:p>
            <a:r>
              <a:rPr lang="en-US" sz="1800" i="1" dirty="0">
                <a:solidFill>
                  <a:schemeClr val="tx1"/>
                </a:solidFill>
              </a:rPr>
              <a:t>Batman</a:t>
            </a:r>
            <a:r>
              <a:rPr lang="en-US" sz="1800" dirty="0">
                <a:solidFill>
                  <a:schemeClr val="tx1"/>
                </a:solidFill>
              </a:rPr>
              <a:t>: 149, </a:t>
            </a:r>
            <a:r>
              <a:rPr lang="en-US" sz="1800" i="1" dirty="0">
                <a:solidFill>
                  <a:schemeClr val="tx1"/>
                </a:solidFill>
              </a:rPr>
              <a:t>The Dark Knight</a:t>
            </a:r>
            <a:r>
              <a:rPr lang="en-US" sz="1800" dirty="0">
                <a:solidFill>
                  <a:schemeClr val="tx1"/>
                </a:solidFill>
              </a:rPr>
              <a:t>: 143</a:t>
            </a:r>
          </a:p>
        </p:txBody>
      </p:sp>
      <p:sp>
        <p:nvSpPr>
          <p:cNvPr id="11" name="Rectangle 10">
            <a:extLst>
              <a:ext uri="{FF2B5EF4-FFF2-40B4-BE49-F238E27FC236}">
                <a16:creationId xmlns:a16="http://schemas.microsoft.com/office/drawing/2014/main" id="{4E0F060F-01FE-199D-4B83-5D0BF223907E}"/>
              </a:ext>
            </a:extLst>
          </p:cNvPr>
          <p:cNvSpPr/>
          <p:nvPr/>
        </p:nvSpPr>
        <p:spPr>
          <a:xfrm>
            <a:off x="146698" y="1846731"/>
            <a:ext cx="6201320" cy="679427"/>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025534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5244-E079-8D0A-47DC-7E2D5664319D}"/>
              </a:ext>
            </a:extLst>
          </p:cNvPr>
          <p:cNvSpPr>
            <a:spLocks noGrp="1"/>
          </p:cNvSpPr>
          <p:nvPr>
            <p:ph type="title"/>
          </p:nvPr>
        </p:nvSpPr>
        <p:spPr>
          <a:xfrm>
            <a:off x="435932" y="241750"/>
            <a:ext cx="10834579" cy="799200"/>
          </a:xfrm>
        </p:spPr>
        <p:txBody>
          <a:bodyPr/>
          <a:lstStyle/>
          <a:p>
            <a:pPr algn="ctr"/>
            <a:r>
              <a:rPr lang="en-US" b="1" dirty="0"/>
              <a:t>EDA in Movie Scripts </a:t>
            </a:r>
            <a:r>
              <a:rPr lang="en-US" dirty="0"/>
              <a:t>– Batman or Bruce Wayne?</a:t>
            </a:r>
          </a:p>
        </p:txBody>
      </p:sp>
      <p:pic>
        <p:nvPicPr>
          <p:cNvPr id="7" name="Picture 6">
            <a:extLst>
              <a:ext uri="{FF2B5EF4-FFF2-40B4-BE49-F238E27FC236}">
                <a16:creationId xmlns:a16="http://schemas.microsoft.com/office/drawing/2014/main" id="{644F0F2A-D22C-5EAD-3547-54EBD0476547}"/>
              </a:ext>
            </a:extLst>
          </p:cNvPr>
          <p:cNvPicPr>
            <a:picLocks noChangeAspect="1"/>
          </p:cNvPicPr>
          <p:nvPr/>
        </p:nvPicPr>
        <p:blipFill>
          <a:blip r:embed="rId2"/>
          <a:stretch>
            <a:fillRect/>
          </a:stretch>
        </p:blipFill>
        <p:spPr>
          <a:xfrm>
            <a:off x="1687375" y="934624"/>
            <a:ext cx="8073314" cy="3928393"/>
          </a:xfrm>
          <a:prstGeom prst="rect">
            <a:avLst/>
          </a:prstGeom>
        </p:spPr>
      </p:pic>
      <p:pic>
        <p:nvPicPr>
          <p:cNvPr id="1026" name="Picture 2" descr="Bruce Wayne (1989 film series character ...">
            <a:extLst>
              <a:ext uri="{FF2B5EF4-FFF2-40B4-BE49-F238E27FC236}">
                <a16:creationId xmlns:a16="http://schemas.microsoft.com/office/drawing/2014/main" id="{4C5AADCB-E70E-A209-5DE3-9AB211462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875" y="4945633"/>
            <a:ext cx="2286000" cy="16706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Long Is Bale's Bruce Wayne Batman ...">
            <a:extLst>
              <a:ext uri="{FF2B5EF4-FFF2-40B4-BE49-F238E27FC236}">
                <a16:creationId xmlns:a16="http://schemas.microsoft.com/office/drawing/2014/main" id="{535F20FE-B190-E985-B4B8-1DD6438222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23" r="11224" b="5107"/>
          <a:stretch/>
        </p:blipFill>
        <p:spPr bwMode="auto">
          <a:xfrm>
            <a:off x="6683943" y="4945633"/>
            <a:ext cx="2871182" cy="164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223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5244-E079-8D0A-47DC-7E2D5664319D}"/>
              </a:ext>
            </a:extLst>
          </p:cNvPr>
          <p:cNvSpPr>
            <a:spLocks noGrp="1"/>
          </p:cNvSpPr>
          <p:nvPr>
            <p:ph type="title"/>
          </p:nvPr>
        </p:nvSpPr>
        <p:spPr>
          <a:xfrm>
            <a:off x="435932" y="241750"/>
            <a:ext cx="10834579" cy="799200"/>
          </a:xfrm>
        </p:spPr>
        <p:txBody>
          <a:bodyPr/>
          <a:lstStyle/>
          <a:p>
            <a:pPr algn="ctr"/>
            <a:r>
              <a:rPr lang="en-US" b="1" dirty="0"/>
              <a:t>EDA in Movie Scripts </a:t>
            </a:r>
            <a:r>
              <a:rPr lang="en-US" dirty="0"/>
              <a:t>– Batman or Bruce Wayne?</a:t>
            </a:r>
          </a:p>
        </p:txBody>
      </p:sp>
      <p:pic>
        <p:nvPicPr>
          <p:cNvPr id="7" name="Picture 6">
            <a:extLst>
              <a:ext uri="{FF2B5EF4-FFF2-40B4-BE49-F238E27FC236}">
                <a16:creationId xmlns:a16="http://schemas.microsoft.com/office/drawing/2014/main" id="{644F0F2A-D22C-5EAD-3547-54EBD0476547}"/>
              </a:ext>
            </a:extLst>
          </p:cNvPr>
          <p:cNvPicPr>
            <a:picLocks noChangeAspect="1"/>
          </p:cNvPicPr>
          <p:nvPr/>
        </p:nvPicPr>
        <p:blipFill>
          <a:blip r:embed="rId2"/>
          <a:stretch>
            <a:fillRect/>
          </a:stretch>
        </p:blipFill>
        <p:spPr>
          <a:xfrm>
            <a:off x="1687375" y="934624"/>
            <a:ext cx="8073314" cy="3928393"/>
          </a:xfrm>
          <a:prstGeom prst="rect">
            <a:avLst/>
          </a:prstGeom>
        </p:spPr>
      </p:pic>
      <p:pic>
        <p:nvPicPr>
          <p:cNvPr id="1026" name="Picture 2" descr="Bruce Wayne (1989 film series character ...">
            <a:extLst>
              <a:ext uri="{FF2B5EF4-FFF2-40B4-BE49-F238E27FC236}">
                <a16:creationId xmlns:a16="http://schemas.microsoft.com/office/drawing/2014/main" id="{4C5AADCB-E70E-A209-5DE3-9AB211462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875" y="4945633"/>
            <a:ext cx="2286000" cy="16706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Long Is Bale's Bruce Wayne Batman ...">
            <a:extLst>
              <a:ext uri="{FF2B5EF4-FFF2-40B4-BE49-F238E27FC236}">
                <a16:creationId xmlns:a16="http://schemas.microsoft.com/office/drawing/2014/main" id="{535F20FE-B190-E985-B4B8-1DD6438222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23" r="11224" b="5107"/>
          <a:stretch/>
        </p:blipFill>
        <p:spPr bwMode="auto">
          <a:xfrm>
            <a:off x="6683943" y="4945633"/>
            <a:ext cx="2871182" cy="1648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D1EEC62-4EF0-FF90-574E-3D8696D850B9}"/>
              </a:ext>
            </a:extLst>
          </p:cNvPr>
          <p:cNvPicPr>
            <a:picLocks noChangeAspect="1"/>
          </p:cNvPicPr>
          <p:nvPr/>
        </p:nvPicPr>
        <p:blipFill rotWithShape="1">
          <a:blip r:embed="rId5"/>
          <a:srcRect t="3679" r="2839" b="4453"/>
          <a:stretch/>
        </p:blipFill>
        <p:spPr>
          <a:xfrm rot="20274979">
            <a:off x="662109" y="2044643"/>
            <a:ext cx="5044448" cy="3056089"/>
          </a:xfrm>
          <a:prstGeom prst="rect">
            <a:avLst/>
          </a:prstGeom>
        </p:spPr>
      </p:pic>
      <p:pic>
        <p:nvPicPr>
          <p:cNvPr id="4" name="Picture 3">
            <a:extLst>
              <a:ext uri="{FF2B5EF4-FFF2-40B4-BE49-F238E27FC236}">
                <a16:creationId xmlns:a16="http://schemas.microsoft.com/office/drawing/2014/main" id="{428F5F6D-479B-E3F7-767B-9A3B3EEA06C4}"/>
              </a:ext>
            </a:extLst>
          </p:cNvPr>
          <p:cNvPicPr>
            <a:picLocks noChangeAspect="1"/>
          </p:cNvPicPr>
          <p:nvPr/>
        </p:nvPicPr>
        <p:blipFill rotWithShape="1">
          <a:blip r:embed="rId6"/>
          <a:srcRect b="2169"/>
          <a:stretch/>
        </p:blipFill>
        <p:spPr>
          <a:xfrm rot="20160827">
            <a:off x="6187702" y="1696200"/>
            <a:ext cx="5021712" cy="3465600"/>
          </a:xfrm>
          <a:prstGeom prst="rect">
            <a:avLst/>
          </a:prstGeom>
        </p:spPr>
      </p:pic>
    </p:spTree>
    <p:extLst>
      <p:ext uri="{BB962C8B-B14F-4D97-AF65-F5344CB8AC3E}">
        <p14:creationId xmlns:p14="http://schemas.microsoft.com/office/powerpoint/2010/main" val="172821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desMania">
  <a:themeElements>
    <a:clrScheme name="Simple Light">
      <a:dk1>
        <a:srgbClr val="FFFFFF"/>
      </a:dk1>
      <a:lt1>
        <a:srgbClr val="999999"/>
      </a:lt1>
      <a:dk2>
        <a:srgbClr val="4D4D4D"/>
      </a:dk2>
      <a:lt2>
        <a:srgbClr val="262626"/>
      </a:lt2>
      <a:accent1>
        <a:srgbClr val="FFFFFF"/>
      </a:accent1>
      <a:accent2>
        <a:srgbClr val="000000"/>
      </a:accent2>
      <a:accent3>
        <a:srgbClr val="3D3D3D"/>
      </a:accent3>
      <a:accent4>
        <a:srgbClr val="F2F2F2"/>
      </a:accent4>
      <a:accent5>
        <a:srgbClr val="292929"/>
      </a:accent5>
      <a:accent6>
        <a:srgbClr val="C9C9C9"/>
      </a:accent6>
      <a:hlink>
        <a:srgbClr val="CCCC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2533</Words>
  <Application>Microsoft Macintosh PowerPoint</Application>
  <PresentationFormat>Widescreen</PresentationFormat>
  <Paragraphs>304</Paragraphs>
  <Slides>29</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Poiret One</vt:lpstr>
      <vt:lpstr>Abril Fatface</vt:lpstr>
      <vt:lpstr>Aldrich</vt:lpstr>
      <vt:lpstr>Aptos</vt:lpstr>
      <vt:lpstr>Arial</vt:lpstr>
      <vt:lpstr>Lancelot</vt:lpstr>
      <vt:lpstr>Calibri</vt:lpstr>
      <vt:lpstr>SlidesMania</vt:lpstr>
      <vt:lpstr>Diving into Darkness:  A Comparative Analysis of Batman Movies Through NLP and Sentiment Analysis</vt:lpstr>
      <vt:lpstr>Which Batman “Wins”?</vt:lpstr>
      <vt:lpstr>Data: Movie Scripts</vt:lpstr>
      <vt:lpstr>Batman Movie Scripts</vt:lpstr>
      <vt:lpstr>Data: Movie Reviews</vt:lpstr>
      <vt:lpstr>Batman Movie Reviews</vt:lpstr>
      <vt:lpstr>EDA in Movie Scripts</vt:lpstr>
      <vt:lpstr>EDA in Movie Scripts – Batman or Bruce Wayne?</vt:lpstr>
      <vt:lpstr>EDA in Movie Scripts – Batman or Bruce Wayne?</vt:lpstr>
      <vt:lpstr>EDA in Movie Scripts – Word Co-occurrence Heatmaps</vt:lpstr>
      <vt:lpstr>EDA in Movie Scripts – focusing on dialogue </vt:lpstr>
      <vt:lpstr>EDA in Movie Reviews</vt:lpstr>
      <vt:lpstr>Sentiment Analysis in Movie Scripts</vt:lpstr>
      <vt:lpstr>Sentiment Analysis in Movie Scripts</vt:lpstr>
      <vt:lpstr>Sentiment Analysis in Movie Reviews</vt:lpstr>
      <vt:lpstr>Sentiment Analysis in Dialogue</vt:lpstr>
      <vt:lpstr>Sentiment Analysis with Supporting Characters</vt:lpstr>
      <vt:lpstr>Sentiment Analysis in Dialogue - Results</vt:lpstr>
      <vt:lpstr>PowerPoint Presentation</vt:lpstr>
      <vt:lpstr>The Joker is… neutral?</vt:lpstr>
      <vt:lpstr>The Reviews say… which movie is the best?</vt:lpstr>
      <vt:lpstr>The Reviews say… which movie is the best?</vt:lpstr>
      <vt:lpstr>The Reviews say… which movie is the best?</vt:lpstr>
      <vt:lpstr>Let’s get literal…  Which Movie is the "Darkest"?</vt:lpstr>
      <vt:lpstr>Conclusions</vt:lpstr>
      <vt:lpstr>PowerPoint Presentation</vt:lpstr>
      <vt:lpstr>Final Recommendation</vt:lpstr>
      <vt:lpstr>Future Steps and Improvements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Smith, Charity</cp:lastModifiedBy>
  <cp:revision>15</cp:revision>
  <dcterms:modified xsi:type="dcterms:W3CDTF">2024-06-27T22:48:19Z</dcterms:modified>
</cp:coreProperties>
</file>